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hyperlink" Target="https://gamma.app" TargetMode="Externa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hyperlink" Target="https://gamma.app" TargetMode="Externa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hyperlink" Target="https://gamma.app" TargetMode="Externa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hyperlink" Target="https://gamma.app" TargetMode="Externa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hyperlink" Target="https://gamma.app" TargetMode="Externa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image" Target="../media/image2.png"/><Relationship Id="rId3" Type="http://schemas.openxmlformats.org/officeDocument/2006/relationships/hyperlink" Target="https://gamma.app" TargetMode="External"/><Relationship Id="rId2" Type="http://schemas.openxmlformats.org/officeDocument/2006/relationships/image" Target="../media/image6.png"/><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gamma.app" TargetMode="Externa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hyperlink" Target="https://gamma.app" TargetMode="Externa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hyperlink" Target="https://gamma.app" TargetMode="Externa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1.xml"/><Relationship Id="rId4" Type="http://schemas.openxmlformats.org/officeDocument/2006/relationships/image" Target="../media/image2.png"/><Relationship Id="rId3" Type="http://schemas.openxmlformats.org/officeDocument/2006/relationships/hyperlink" Target="https://gamma.app" TargetMode="External"/><Relationship Id="rId2" Type="http://schemas.openxmlformats.org/officeDocument/2006/relationships/image" Target="../media/image6.png"/><Relationship Id="rId1"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1662708"/>
            <a:ext cx="7477601" cy="2499598"/>
          </a:xfrm>
          <a:prstGeom prst="rect">
            <a:avLst/>
          </a:prstGeom>
          <a:noFill/>
        </p:spPr>
        <p:txBody>
          <a:bodyPr wrap="square" rtlCol="0" anchor="t"/>
          <a:lstStyle/>
          <a:p>
            <a:pPr marL="0" indent="0">
              <a:lnSpc>
                <a:spcPts val="6560"/>
              </a:lnSpc>
              <a:buNone/>
            </a:pPr>
            <a:r>
              <a:rPr lang="en-US" sz="5250" b="1" kern="0" spc="-157" dirty="0">
                <a:solidFill>
                  <a:srgbClr val="000000"/>
                </a:solidFill>
                <a:latin typeface="Inter" pitchFamily="34" charset="0"/>
                <a:ea typeface="Inter" pitchFamily="34" charset="-122"/>
                <a:cs typeface="Inter" pitchFamily="34" charset="-120"/>
              </a:rPr>
              <a:t>Spam Email Detection Using Machine Learning Model</a:t>
            </a:r>
            <a:endParaRPr lang="en-US" sz="5250" dirty="0"/>
          </a:p>
        </p:txBody>
      </p:sp>
      <p:sp>
        <p:nvSpPr>
          <p:cNvPr id="6" name="Text 3"/>
          <p:cNvSpPr/>
          <p:nvPr/>
        </p:nvSpPr>
        <p:spPr>
          <a:xfrm>
            <a:off x="833199" y="449556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Welcome to the presentation on "Spam Email Detection Using Machine Learning Model." This project aims to revolutionize email security by leveraging advanced machine learning techniques to detect and prevent spam emails.</a:t>
            </a:r>
            <a:endParaRPr lang="en-US" sz="1750" dirty="0"/>
          </a:p>
        </p:txBody>
      </p:sp>
      <p:sp>
        <p:nvSpPr>
          <p:cNvPr id="7" name="Shape 4"/>
          <p:cNvSpPr/>
          <p:nvPr/>
        </p:nvSpPr>
        <p:spPr>
          <a:xfrm>
            <a:off x="833199" y="6167080"/>
            <a:ext cx="355402" cy="355402"/>
          </a:xfrm>
          <a:prstGeom prst="roundRect">
            <a:avLst>
              <a:gd name="adj" fmla="val 25726039"/>
            </a:avLst>
          </a:prstGeom>
          <a:noFill/>
          <a:ln w="7620">
            <a:solidFill>
              <a:srgbClr val="FFFFFF"/>
            </a:solidFill>
            <a:prstDash val="solid"/>
          </a:ln>
        </p:spPr>
      </p:sp>
      <p:sp>
        <p:nvSpPr>
          <p:cNvPr id="9" name="Text 5"/>
          <p:cNvSpPr/>
          <p:nvPr/>
        </p:nvSpPr>
        <p:spPr>
          <a:xfrm>
            <a:off x="1299686" y="6172557"/>
            <a:ext cx="2734985" cy="388858"/>
          </a:xfrm>
          <a:prstGeom prst="rect">
            <a:avLst/>
          </a:prstGeom>
          <a:noFill/>
        </p:spPr>
        <p:txBody>
          <a:bodyPr wrap="none" rtlCol="0" anchor="t"/>
          <a:lstStyle/>
          <a:p>
            <a:pPr marL="0" indent="0" algn="l">
              <a:lnSpc>
                <a:spcPts val="3060"/>
              </a:lnSpc>
              <a:buNone/>
            </a:pPr>
            <a:r>
              <a:rPr lang="en-US" sz="2185" kern="0" spc="-35" dirty="0">
                <a:solidFill>
                  <a:srgbClr val="272525"/>
                </a:solidFill>
                <a:ea typeface="Inter" pitchFamily="34" charset="-122"/>
                <a:cs typeface="+mn-lt"/>
              </a:rPr>
              <a:t>Ayush</a:t>
            </a:r>
            <a:endParaRPr lang="en-US" sz="2185" b="1" kern="0" spc="-35" dirty="0">
              <a:solidFill>
                <a:srgbClr val="272525"/>
              </a:solidFill>
              <a:ea typeface="Inter" pitchFamily="34" charset="-122"/>
              <a:cs typeface="+mn-lt"/>
            </a:endParaRPr>
          </a:p>
          <a:p>
            <a:pPr marL="0" indent="0" algn="l">
              <a:lnSpc>
                <a:spcPts val="3060"/>
              </a:lnSpc>
              <a:buNone/>
            </a:pPr>
            <a:r>
              <a:rPr lang="en-US" sz="2185" dirty="0"/>
              <a:t>Priyanshu Tandon</a:t>
            </a:r>
            <a:endParaRPr lang="en-US" sz="2185" dirty="0"/>
          </a:p>
          <a:p>
            <a:pPr marL="0" indent="0" algn="l">
              <a:lnSpc>
                <a:spcPts val="3060"/>
              </a:lnSpc>
              <a:buNone/>
            </a:pPr>
            <a:r>
              <a:rPr lang="en-US" sz="2185" dirty="0"/>
              <a:t>Ankit Kumar</a:t>
            </a:r>
            <a:endParaRPr lang="en-US" sz="2185" dirty="0"/>
          </a:p>
        </p:txBody>
      </p:sp>
      <p:pic>
        <p:nvPicPr>
          <p:cNvPr id="10" name="Image 2" descr="preencoded.png">
            <a:hlinkClick r:id="rId2"/>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223129"/>
            <a:ext cx="10554414" cy="1388745"/>
          </a:xfrm>
          <a:prstGeom prst="rect">
            <a:avLst/>
          </a:prstGeom>
          <a:noFill/>
        </p:spPr>
        <p:txBody>
          <a:bodyPr wrap="square" rtlCol="0" anchor="t"/>
          <a:lstStyle/>
          <a:p>
            <a:pPr marL="0" indent="0">
              <a:lnSpc>
                <a:spcPts val="5470"/>
              </a:lnSpc>
              <a:buNone/>
            </a:pPr>
            <a:r>
              <a:rPr lang="en-US" sz="4375" b="1" kern="0" spc="-131" dirty="0">
                <a:solidFill>
                  <a:srgbClr val="000000"/>
                </a:solidFill>
                <a:latin typeface="Inter" pitchFamily="34" charset="0"/>
                <a:ea typeface="Inter" pitchFamily="34" charset="-122"/>
                <a:cs typeface="Inter" pitchFamily="34" charset="-120"/>
              </a:rPr>
              <a:t>Functional Requirements: Outlining Key Features for Effective Spam Detection</a:t>
            </a:r>
            <a:endParaRPr lang="en-US" sz="4375" dirty="0"/>
          </a:p>
        </p:txBody>
      </p:sp>
      <p:pic>
        <p:nvPicPr>
          <p:cNvPr id="5" name="Image 0" descr="preencoded.png"/>
          <p:cNvPicPr>
            <a:picLocks noChangeAspect="1"/>
          </p:cNvPicPr>
          <p:nvPr/>
        </p:nvPicPr>
        <p:blipFill>
          <a:blip r:embed="rId1"/>
          <a:stretch>
            <a:fillRect/>
          </a:stretch>
        </p:blipFill>
        <p:spPr>
          <a:xfrm>
            <a:off x="2037993" y="3056215"/>
            <a:ext cx="3295888" cy="2036921"/>
          </a:xfrm>
          <a:prstGeom prst="rect">
            <a:avLst/>
          </a:prstGeom>
        </p:spPr>
      </p:pic>
      <p:sp>
        <p:nvSpPr>
          <p:cNvPr id="6" name="Text 3"/>
          <p:cNvSpPr/>
          <p:nvPr/>
        </p:nvSpPr>
        <p:spPr>
          <a:xfrm>
            <a:off x="2037993" y="5370790"/>
            <a:ext cx="2221944" cy="347186"/>
          </a:xfrm>
          <a:prstGeom prst="rect">
            <a:avLst/>
          </a:prstGeom>
          <a:noFill/>
        </p:spPr>
        <p:txBody>
          <a:bodyPr wrap="none" rtlCol="0" anchor="t"/>
          <a:lstStyle/>
          <a:p>
            <a:pPr marL="0" indent="0" algn="l">
              <a:lnSpc>
                <a:spcPts val="2735"/>
              </a:lnSpc>
              <a:buNone/>
            </a:pPr>
            <a:r>
              <a:rPr lang="en-US" sz="2185" b="1" kern="0" spc="-66" dirty="0">
                <a:solidFill>
                  <a:srgbClr val="000000"/>
                </a:solidFill>
                <a:latin typeface="Inter" pitchFamily="34" charset="0"/>
                <a:ea typeface="Inter" pitchFamily="34" charset="-122"/>
                <a:cs typeface="Inter" pitchFamily="34" charset="-120"/>
              </a:rPr>
              <a:t>Data Processing</a:t>
            </a:r>
            <a:endParaRPr lang="en-US" sz="2185" dirty="0"/>
          </a:p>
        </p:txBody>
      </p:sp>
      <p:sp>
        <p:nvSpPr>
          <p:cNvPr id="7" name="Text 4"/>
          <p:cNvSpPr/>
          <p:nvPr/>
        </p:nvSpPr>
        <p:spPr>
          <a:xfrm>
            <a:off x="2037993" y="5940147"/>
            <a:ext cx="3295888" cy="710803"/>
          </a:xfrm>
          <a:prstGeom prst="rect">
            <a:avLst/>
          </a:prstGeom>
          <a:noFill/>
        </p:spPr>
        <p:txBody>
          <a:bodyPr wrap="square" rtlCol="0" anchor="t"/>
          <a:lstStyle/>
          <a:p>
            <a:pPr marL="0" indent="0" algn="l">
              <a:lnSpc>
                <a:spcPts val="2800"/>
              </a:lnSpc>
              <a:buNone/>
            </a:pPr>
            <a:r>
              <a:rPr lang="en-US" sz="1750" kern="0" spc="-35" dirty="0">
                <a:solidFill>
                  <a:srgbClr val="272525"/>
                </a:solidFill>
                <a:latin typeface="Inter" pitchFamily="34" charset="0"/>
                <a:ea typeface="Inter" pitchFamily="34" charset="-122"/>
                <a:cs typeface="Inter" pitchFamily="34" charset="-120"/>
              </a:rPr>
              <a:t>Efficient processing of email data for feature extraction.</a:t>
            </a:r>
            <a:endParaRPr lang="en-US" sz="1750" dirty="0"/>
          </a:p>
        </p:txBody>
      </p:sp>
      <p:pic>
        <p:nvPicPr>
          <p:cNvPr id="8" name="Image 1" descr="preencoded.png"/>
          <p:cNvPicPr>
            <a:picLocks noChangeAspect="1"/>
          </p:cNvPicPr>
          <p:nvPr/>
        </p:nvPicPr>
        <p:blipFill>
          <a:blip r:embed="rId2"/>
          <a:stretch>
            <a:fillRect/>
          </a:stretch>
        </p:blipFill>
        <p:spPr>
          <a:xfrm>
            <a:off x="5667137" y="3056215"/>
            <a:ext cx="3296007" cy="2037040"/>
          </a:xfrm>
          <a:prstGeom prst="rect">
            <a:avLst/>
          </a:prstGeom>
        </p:spPr>
      </p:pic>
      <p:sp>
        <p:nvSpPr>
          <p:cNvPr id="9" name="Text 5"/>
          <p:cNvSpPr/>
          <p:nvPr/>
        </p:nvSpPr>
        <p:spPr>
          <a:xfrm>
            <a:off x="5667137" y="5370909"/>
            <a:ext cx="3243620" cy="347186"/>
          </a:xfrm>
          <a:prstGeom prst="rect">
            <a:avLst/>
          </a:prstGeom>
          <a:noFill/>
        </p:spPr>
        <p:txBody>
          <a:bodyPr wrap="none" rtlCol="0" anchor="t"/>
          <a:lstStyle/>
          <a:p>
            <a:pPr marL="0" indent="0" algn="l">
              <a:lnSpc>
                <a:spcPts val="2735"/>
              </a:lnSpc>
              <a:buNone/>
            </a:pPr>
            <a:r>
              <a:rPr lang="en-US" sz="2185" b="1" kern="0" spc="-66" dirty="0">
                <a:solidFill>
                  <a:srgbClr val="000000"/>
                </a:solidFill>
                <a:latin typeface="Inter" pitchFamily="34" charset="0"/>
                <a:ea typeface="Inter" pitchFamily="34" charset="-122"/>
                <a:cs typeface="Inter" pitchFamily="34" charset="-120"/>
              </a:rPr>
              <a:t>Classification Algorithms</a:t>
            </a:r>
            <a:endParaRPr lang="en-US" sz="2185" dirty="0"/>
          </a:p>
        </p:txBody>
      </p:sp>
      <p:sp>
        <p:nvSpPr>
          <p:cNvPr id="10" name="Text 6"/>
          <p:cNvSpPr/>
          <p:nvPr/>
        </p:nvSpPr>
        <p:spPr>
          <a:xfrm>
            <a:off x="5667137" y="5940266"/>
            <a:ext cx="3296007" cy="1066205"/>
          </a:xfrm>
          <a:prstGeom prst="rect">
            <a:avLst/>
          </a:prstGeom>
          <a:noFill/>
        </p:spPr>
        <p:txBody>
          <a:bodyPr wrap="square" rtlCol="0" anchor="t"/>
          <a:lstStyle/>
          <a:p>
            <a:pPr marL="0" indent="0" algn="l">
              <a:lnSpc>
                <a:spcPts val="2800"/>
              </a:lnSpc>
              <a:buNone/>
            </a:pPr>
            <a:r>
              <a:rPr lang="en-US" sz="1750" kern="0" spc="-35" dirty="0">
                <a:solidFill>
                  <a:srgbClr val="272525"/>
                </a:solidFill>
                <a:latin typeface="Inter" pitchFamily="34" charset="0"/>
                <a:ea typeface="Inter" pitchFamily="34" charset="-122"/>
                <a:cs typeface="Inter" pitchFamily="34" charset="-120"/>
              </a:rPr>
              <a:t>Utilization of advanced machine learning algorithms for classification.</a:t>
            </a:r>
            <a:endParaRPr lang="en-US" sz="1750" dirty="0"/>
          </a:p>
        </p:txBody>
      </p:sp>
      <p:pic>
        <p:nvPicPr>
          <p:cNvPr id="11" name="Image 2" descr="preencoded.png"/>
          <p:cNvPicPr>
            <a:picLocks noChangeAspect="1"/>
          </p:cNvPicPr>
          <p:nvPr/>
        </p:nvPicPr>
        <p:blipFill>
          <a:blip r:embed="rId3"/>
          <a:stretch>
            <a:fillRect/>
          </a:stretch>
        </p:blipFill>
        <p:spPr>
          <a:xfrm>
            <a:off x="9296400" y="3056215"/>
            <a:ext cx="3296007" cy="2037040"/>
          </a:xfrm>
          <a:prstGeom prst="rect">
            <a:avLst/>
          </a:prstGeom>
        </p:spPr>
      </p:pic>
      <p:sp>
        <p:nvSpPr>
          <p:cNvPr id="12" name="Text 7"/>
          <p:cNvSpPr/>
          <p:nvPr/>
        </p:nvSpPr>
        <p:spPr>
          <a:xfrm>
            <a:off x="9296400" y="5370909"/>
            <a:ext cx="2516386" cy="347186"/>
          </a:xfrm>
          <a:prstGeom prst="rect">
            <a:avLst/>
          </a:prstGeom>
          <a:noFill/>
        </p:spPr>
        <p:txBody>
          <a:bodyPr wrap="none" rtlCol="0" anchor="t"/>
          <a:lstStyle/>
          <a:p>
            <a:pPr marL="0" indent="0" algn="l">
              <a:lnSpc>
                <a:spcPts val="2735"/>
              </a:lnSpc>
              <a:buNone/>
            </a:pPr>
            <a:r>
              <a:rPr lang="en-US" sz="2185" b="1" kern="0" spc="-66" dirty="0">
                <a:solidFill>
                  <a:srgbClr val="000000"/>
                </a:solidFill>
                <a:latin typeface="Inter" pitchFamily="34" charset="0"/>
                <a:ea typeface="Inter" pitchFamily="34" charset="-122"/>
                <a:cs typeface="Inter" pitchFamily="34" charset="-120"/>
              </a:rPr>
              <a:t>Real-time Detection</a:t>
            </a:r>
            <a:endParaRPr lang="en-US" sz="2185" dirty="0"/>
          </a:p>
        </p:txBody>
      </p:sp>
      <p:sp>
        <p:nvSpPr>
          <p:cNvPr id="13" name="Text 8"/>
          <p:cNvSpPr/>
          <p:nvPr/>
        </p:nvSpPr>
        <p:spPr>
          <a:xfrm>
            <a:off x="9296400" y="5940266"/>
            <a:ext cx="3296007" cy="710803"/>
          </a:xfrm>
          <a:prstGeom prst="rect">
            <a:avLst/>
          </a:prstGeom>
          <a:noFill/>
        </p:spPr>
        <p:txBody>
          <a:bodyPr wrap="square" rtlCol="0" anchor="t"/>
          <a:lstStyle/>
          <a:p>
            <a:pPr marL="0" indent="0" algn="l">
              <a:lnSpc>
                <a:spcPts val="2800"/>
              </a:lnSpc>
              <a:buNone/>
            </a:pPr>
            <a:r>
              <a:rPr lang="en-US" sz="1750" kern="0" spc="-35" dirty="0">
                <a:solidFill>
                  <a:srgbClr val="272525"/>
                </a:solidFill>
                <a:latin typeface="Inter" pitchFamily="34" charset="0"/>
                <a:ea typeface="Inter" pitchFamily="34" charset="-122"/>
                <a:cs typeface="Inter" pitchFamily="34" charset="-120"/>
              </a:rPr>
              <a:t>Instantaneous identification and flagging of spam emails.</a:t>
            </a:r>
            <a:endParaRPr lang="en-US" sz="1750" dirty="0"/>
          </a:p>
        </p:txBody>
      </p:sp>
      <p:pic>
        <p:nvPicPr>
          <p:cNvPr id="14" name="Image 3"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2224921"/>
            <a:ext cx="10554414" cy="1388745"/>
          </a:xfrm>
          <a:prstGeom prst="rect">
            <a:avLst/>
          </a:prstGeom>
          <a:noFill/>
        </p:spPr>
        <p:txBody>
          <a:bodyPr wrap="square" rtlCol="0" anchor="t"/>
          <a:lstStyle/>
          <a:p>
            <a:pPr marL="0" indent="0">
              <a:lnSpc>
                <a:spcPts val="5470"/>
              </a:lnSpc>
              <a:buNone/>
            </a:pPr>
            <a:r>
              <a:rPr lang="en-US" sz="4375" b="1" kern="0" spc="-131" dirty="0">
                <a:solidFill>
                  <a:srgbClr val="000000"/>
                </a:solidFill>
                <a:latin typeface="Inter" pitchFamily="34" charset="0"/>
                <a:ea typeface="Inter" pitchFamily="34" charset="-122"/>
                <a:cs typeface="Inter" pitchFamily="34" charset="-120"/>
              </a:rPr>
              <a:t>Non-Functional Requirements: Beyond Functionality for a Robust System</a:t>
            </a:r>
            <a:endParaRPr lang="en-US" sz="4375" dirty="0"/>
          </a:p>
        </p:txBody>
      </p:sp>
      <p:sp>
        <p:nvSpPr>
          <p:cNvPr id="5" name="Text 3"/>
          <p:cNvSpPr/>
          <p:nvPr/>
        </p:nvSpPr>
        <p:spPr>
          <a:xfrm>
            <a:off x="2037993" y="4169093"/>
            <a:ext cx="2221944" cy="347186"/>
          </a:xfrm>
          <a:prstGeom prst="rect">
            <a:avLst/>
          </a:prstGeom>
          <a:noFill/>
        </p:spPr>
        <p:txBody>
          <a:bodyPr wrap="none" rtlCol="0" anchor="t"/>
          <a:lstStyle/>
          <a:p>
            <a:pPr marL="0" indent="0">
              <a:lnSpc>
                <a:spcPts val="2735"/>
              </a:lnSpc>
              <a:buNone/>
            </a:pPr>
            <a:r>
              <a:rPr lang="en-US" sz="2185" b="1" kern="0" spc="-66" dirty="0">
                <a:solidFill>
                  <a:srgbClr val="000000"/>
                </a:solidFill>
                <a:latin typeface="Inter" pitchFamily="34" charset="0"/>
                <a:ea typeface="Inter" pitchFamily="34" charset="-122"/>
                <a:cs typeface="Inter" pitchFamily="34" charset="-120"/>
              </a:rPr>
              <a:t>Scalability</a:t>
            </a:r>
            <a:endParaRPr lang="en-US" sz="2185" dirty="0"/>
          </a:p>
        </p:txBody>
      </p:sp>
      <p:sp>
        <p:nvSpPr>
          <p:cNvPr id="6" name="Text 4"/>
          <p:cNvSpPr/>
          <p:nvPr/>
        </p:nvSpPr>
        <p:spPr>
          <a:xfrm>
            <a:off x="2037993" y="4738449"/>
            <a:ext cx="3156347"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Evaluating the system's ability to handle large-scale email traffic.</a:t>
            </a:r>
            <a:endParaRPr lang="en-US" sz="1750" dirty="0"/>
          </a:p>
        </p:txBody>
      </p:sp>
      <p:sp>
        <p:nvSpPr>
          <p:cNvPr id="7" name="Text 5"/>
          <p:cNvSpPr/>
          <p:nvPr/>
        </p:nvSpPr>
        <p:spPr>
          <a:xfrm>
            <a:off x="5743932" y="4169093"/>
            <a:ext cx="2365415" cy="347186"/>
          </a:xfrm>
          <a:prstGeom prst="rect">
            <a:avLst/>
          </a:prstGeom>
          <a:noFill/>
        </p:spPr>
        <p:txBody>
          <a:bodyPr wrap="none" rtlCol="0" anchor="t"/>
          <a:lstStyle/>
          <a:p>
            <a:pPr marL="0" indent="0">
              <a:lnSpc>
                <a:spcPts val="2735"/>
              </a:lnSpc>
              <a:buNone/>
            </a:pPr>
            <a:r>
              <a:rPr lang="en-US" sz="2185" b="1" kern="0" spc="-66" dirty="0">
                <a:solidFill>
                  <a:srgbClr val="000000"/>
                </a:solidFill>
                <a:latin typeface="Inter" pitchFamily="34" charset="0"/>
                <a:ea typeface="Inter" pitchFamily="34" charset="-122"/>
                <a:cs typeface="Inter" pitchFamily="34" charset="-120"/>
              </a:rPr>
              <a:t>Security Measures</a:t>
            </a:r>
            <a:endParaRPr lang="en-US" sz="2185" dirty="0"/>
          </a:p>
        </p:txBody>
      </p:sp>
      <p:sp>
        <p:nvSpPr>
          <p:cNvPr id="8" name="Text 6"/>
          <p:cNvSpPr/>
          <p:nvPr/>
        </p:nvSpPr>
        <p:spPr>
          <a:xfrm>
            <a:off x="5743932" y="4738449"/>
            <a:ext cx="3156347"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Implementation of additional security layers for enhanced protection.</a:t>
            </a:r>
            <a:endParaRPr lang="en-US" sz="1750" dirty="0"/>
          </a:p>
        </p:txBody>
      </p:sp>
      <p:sp>
        <p:nvSpPr>
          <p:cNvPr id="9" name="Text 7"/>
          <p:cNvSpPr/>
          <p:nvPr/>
        </p:nvSpPr>
        <p:spPr>
          <a:xfrm>
            <a:off x="9449872" y="4169093"/>
            <a:ext cx="2221944" cy="347186"/>
          </a:xfrm>
          <a:prstGeom prst="rect">
            <a:avLst/>
          </a:prstGeom>
          <a:noFill/>
        </p:spPr>
        <p:txBody>
          <a:bodyPr wrap="none" rtlCol="0" anchor="t"/>
          <a:lstStyle/>
          <a:p>
            <a:pPr marL="0" indent="0">
              <a:lnSpc>
                <a:spcPts val="2735"/>
              </a:lnSpc>
              <a:buNone/>
            </a:pPr>
            <a:r>
              <a:rPr lang="en-US" sz="2185" b="1" kern="0" spc="-66" dirty="0">
                <a:solidFill>
                  <a:srgbClr val="000000"/>
                </a:solidFill>
                <a:latin typeface="Inter" pitchFamily="34" charset="0"/>
                <a:ea typeface="Inter" pitchFamily="34" charset="-122"/>
                <a:cs typeface="Inter" pitchFamily="34" charset="-120"/>
              </a:rPr>
              <a:t>User Experience</a:t>
            </a:r>
            <a:endParaRPr lang="en-US" sz="2185" dirty="0"/>
          </a:p>
        </p:txBody>
      </p:sp>
      <p:sp>
        <p:nvSpPr>
          <p:cNvPr id="10" name="Text 8"/>
          <p:cNvSpPr/>
          <p:nvPr/>
        </p:nvSpPr>
        <p:spPr>
          <a:xfrm>
            <a:off x="9449872" y="4738449"/>
            <a:ext cx="3156347"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Focus on creating an intuitive and secure user experience.</a:t>
            </a:r>
            <a:endParaRPr lang="en-US" sz="1750" dirty="0"/>
          </a:p>
        </p:txBody>
      </p:sp>
      <p:pic>
        <p:nvPicPr>
          <p:cNvPr id="11" name="Image 0" descr="preencoded.png">
            <a:hlinkClick r:id="rId1"/>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4984115" y="244475"/>
            <a:ext cx="4876800" cy="521970"/>
          </a:xfrm>
          <a:prstGeom prst="rect">
            <a:avLst/>
          </a:prstGeom>
          <a:noFill/>
        </p:spPr>
        <p:txBody>
          <a:bodyPr wrap="square" rtlCol="0">
            <a:spAutoFit/>
          </a:bodyPr>
          <a:p>
            <a:r>
              <a:rPr lang="en-US" sz="2800" b="1"/>
              <a:t>              Code Snippets</a:t>
            </a:r>
            <a:endParaRPr lang="en-US" sz="2800" b="1"/>
          </a:p>
        </p:txBody>
      </p:sp>
      <p:sp>
        <p:nvSpPr>
          <p:cNvPr id="4" name="Text Box 3"/>
          <p:cNvSpPr txBox="1"/>
          <p:nvPr/>
        </p:nvSpPr>
        <p:spPr>
          <a:xfrm>
            <a:off x="814705" y="1717675"/>
            <a:ext cx="4876800" cy="922020"/>
          </a:xfrm>
          <a:prstGeom prst="rect">
            <a:avLst/>
          </a:prstGeom>
          <a:noFill/>
        </p:spPr>
        <p:txBody>
          <a:bodyPr wrap="square" rtlCol="0">
            <a:spAutoFit/>
          </a:bodyPr>
          <a:p>
            <a:r>
              <a:rPr lang="en-US" b="1"/>
              <a:t>Importing libraries:</a:t>
            </a:r>
            <a:endParaRPr lang="en-US" b="1"/>
          </a:p>
          <a:p>
            <a:endParaRPr lang="en-US" b="1"/>
          </a:p>
          <a:p>
            <a:endParaRPr lang="en-US" b="1"/>
          </a:p>
        </p:txBody>
      </p:sp>
      <p:pic>
        <p:nvPicPr>
          <p:cNvPr id="5" name="Picture 4"/>
          <p:cNvPicPr>
            <a:picLocks noChangeAspect="1"/>
          </p:cNvPicPr>
          <p:nvPr/>
        </p:nvPicPr>
        <p:blipFill>
          <a:blip r:embed="rId1"/>
          <a:stretch>
            <a:fillRect/>
          </a:stretch>
        </p:blipFill>
        <p:spPr>
          <a:xfrm>
            <a:off x="3667125" y="1209675"/>
            <a:ext cx="7296150" cy="5810250"/>
          </a:xfrm>
          <a:prstGeom prst="rect">
            <a:avLst/>
          </a:prstGeom>
        </p:spPr>
      </p:pic>
      <p:sp>
        <p:nvSpPr>
          <p:cNvPr id="6" name="Text Box 5"/>
          <p:cNvSpPr txBox="1"/>
          <p:nvPr/>
        </p:nvSpPr>
        <p:spPr>
          <a:xfrm>
            <a:off x="1233805" y="2813685"/>
            <a:ext cx="4876800" cy="626745"/>
          </a:xfrm>
          <a:prstGeom prst="rect">
            <a:avLst/>
          </a:prstGeom>
          <a:noFill/>
        </p:spPr>
        <p:txBody>
          <a:bodyPr wrap="square" rtlCol="0">
            <a:noAutofit/>
          </a:bodyPr>
          <a:p>
            <a:r>
              <a:rPr lang="en-US"/>
              <a:t>giving name to dataset-&gt;</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4248150" y="542925"/>
            <a:ext cx="9213215" cy="6783705"/>
          </a:xfrm>
          <a:prstGeom prst="rect">
            <a:avLst/>
          </a:prstGeom>
        </p:spPr>
      </p:pic>
      <p:sp>
        <p:nvSpPr>
          <p:cNvPr id="3" name="Text Box 2"/>
          <p:cNvSpPr txBox="1"/>
          <p:nvPr/>
        </p:nvSpPr>
        <p:spPr>
          <a:xfrm>
            <a:off x="370840" y="759460"/>
            <a:ext cx="4876800" cy="645160"/>
          </a:xfrm>
          <a:prstGeom prst="rect">
            <a:avLst/>
          </a:prstGeom>
          <a:noFill/>
        </p:spPr>
        <p:txBody>
          <a:bodyPr wrap="square" rtlCol="0">
            <a:spAutoFit/>
          </a:bodyPr>
          <a:p>
            <a:r>
              <a:rPr lang="en-US" b="1"/>
              <a:t>Removing extra spaces and non-useful indentation:</a:t>
            </a:r>
            <a:endParaRPr lang="en-US" b="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4185920" y="1488440"/>
            <a:ext cx="9253220" cy="3970020"/>
          </a:xfrm>
          <a:prstGeom prst="rect">
            <a:avLst/>
          </a:prstGeom>
        </p:spPr>
      </p:pic>
      <p:sp>
        <p:nvSpPr>
          <p:cNvPr id="3" name="Text Box 2"/>
          <p:cNvSpPr txBox="1"/>
          <p:nvPr/>
        </p:nvSpPr>
        <p:spPr>
          <a:xfrm>
            <a:off x="766445" y="651510"/>
            <a:ext cx="4876800" cy="829945"/>
          </a:xfrm>
          <a:prstGeom prst="rect">
            <a:avLst/>
          </a:prstGeom>
          <a:noFill/>
        </p:spPr>
        <p:txBody>
          <a:bodyPr wrap="square" rtlCol="0">
            <a:spAutoFit/>
          </a:bodyPr>
          <a:p>
            <a:r>
              <a:rPr lang="en-US" sz="2400" b="1"/>
              <a:t>Assigning a number to spam and not spam email for easyness:</a:t>
            </a:r>
            <a:endParaRPr lang="en-US" sz="2400" b="1"/>
          </a:p>
        </p:txBody>
      </p:sp>
      <p:sp>
        <p:nvSpPr>
          <p:cNvPr id="4" name="Text Box 3"/>
          <p:cNvSpPr txBox="1"/>
          <p:nvPr/>
        </p:nvSpPr>
        <p:spPr>
          <a:xfrm>
            <a:off x="838200" y="4054475"/>
            <a:ext cx="4876800" cy="1014730"/>
          </a:xfrm>
          <a:prstGeom prst="rect">
            <a:avLst/>
          </a:prstGeom>
          <a:noFill/>
        </p:spPr>
        <p:txBody>
          <a:bodyPr wrap="square" rtlCol="0">
            <a:spAutoFit/>
          </a:bodyPr>
          <a:p>
            <a:r>
              <a:rPr lang="en-US" sz="2000" b="1"/>
              <a:t>Assigning variables to both message</a:t>
            </a:r>
            <a:endParaRPr lang="en-US" sz="2000" b="1"/>
          </a:p>
          <a:p>
            <a:r>
              <a:rPr lang="en-US" sz="2000" b="1"/>
              <a:t>and category -&gt;</a:t>
            </a:r>
            <a:endParaRPr lang="en-US" sz="2000" b="1"/>
          </a:p>
          <a:p>
            <a:r>
              <a:rPr lang="en-US" sz="2000" b="1"/>
              <a:t>columns to perform operations</a:t>
            </a:r>
            <a:endParaRPr lang="en-US" sz="2000" b="1"/>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042035" y="663575"/>
            <a:ext cx="4876800" cy="1383665"/>
          </a:xfrm>
          <a:prstGeom prst="rect">
            <a:avLst/>
          </a:prstGeom>
          <a:noFill/>
        </p:spPr>
        <p:txBody>
          <a:bodyPr wrap="square" rtlCol="0">
            <a:spAutoFit/>
          </a:bodyPr>
          <a:p>
            <a:r>
              <a:rPr lang="en-US" sz="2800" b="1"/>
              <a:t>Splitting of test and train data in 20% and 80% ratio respectively:</a:t>
            </a:r>
            <a:endParaRPr lang="en-US" sz="2800" b="1"/>
          </a:p>
        </p:txBody>
      </p:sp>
      <p:pic>
        <p:nvPicPr>
          <p:cNvPr id="5" name="Picture 4"/>
          <p:cNvPicPr>
            <a:picLocks noChangeAspect="1"/>
          </p:cNvPicPr>
          <p:nvPr/>
        </p:nvPicPr>
        <p:blipFill>
          <a:blip r:embed="rId1"/>
          <a:stretch>
            <a:fillRect/>
          </a:stretch>
        </p:blipFill>
        <p:spPr>
          <a:xfrm>
            <a:off x="1042035" y="2748280"/>
            <a:ext cx="12466955" cy="291274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137920" y="795020"/>
            <a:ext cx="4876800" cy="1198880"/>
          </a:xfrm>
          <a:prstGeom prst="rect">
            <a:avLst/>
          </a:prstGeom>
          <a:noFill/>
        </p:spPr>
        <p:txBody>
          <a:bodyPr wrap="square" rtlCol="0">
            <a:spAutoFit/>
          </a:bodyPr>
          <a:p>
            <a:r>
              <a:rPr lang="en-US" sz="3600" b="1"/>
              <a:t>Transforming and fitting of data:</a:t>
            </a:r>
            <a:endParaRPr lang="en-US" sz="3600" b="1"/>
          </a:p>
        </p:txBody>
      </p:sp>
      <p:pic>
        <p:nvPicPr>
          <p:cNvPr id="3" name="Picture 2"/>
          <p:cNvPicPr>
            <a:picLocks noChangeAspect="1"/>
          </p:cNvPicPr>
          <p:nvPr/>
        </p:nvPicPr>
        <p:blipFill>
          <a:blip r:embed="rId1"/>
          <a:stretch>
            <a:fillRect/>
          </a:stretch>
        </p:blipFill>
        <p:spPr>
          <a:xfrm>
            <a:off x="1386205" y="2138045"/>
            <a:ext cx="11414125" cy="347345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1078230" y="915035"/>
            <a:ext cx="4876800" cy="93980"/>
          </a:xfrm>
          <a:prstGeom prst="rect">
            <a:avLst/>
          </a:prstGeom>
          <a:noFill/>
        </p:spPr>
        <p:txBody>
          <a:bodyPr wrap="square" rtlCol="0">
            <a:noAutofit/>
          </a:bodyPr>
          <a:p>
            <a:r>
              <a:rPr lang="en-US" sz="2800" b="1"/>
              <a:t>Applying prediction on both test and train data and testing the accuracy:</a:t>
            </a:r>
            <a:endParaRPr lang="en-US" sz="2800" b="1"/>
          </a:p>
          <a:p>
            <a:endParaRPr lang="en-US" sz="2800" b="1"/>
          </a:p>
          <a:p>
            <a:endParaRPr lang="en-US" sz="2800" b="1"/>
          </a:p>
        </p:txBody>
      </p:sp>
      <p:pic>
        <p:nvPicPr>
          <p:cNvPr id="3" name="Picture 2"/>
          <p:cNvPicPr>
            <a:picLocks noChangeAspect="1"/>
          </p:cNvPicPr>
          <p:nvPr/>
        </p:nvPicPr>
        <p:blipFill>
          <a:blip r:embed="rId1"/>
          <a:stretch>
            <a:fillRect/>
          </a:stretch>
        </p:blipFill>
        <p:spPr>
          <a:xfrm>
            <a:off x="1078230" y="2457450"/>
            <a:ext cx="11774805" cy="458406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204470" y="280035"/>
            <a:ext cx="4876800" cy="737235"/>
          </a:xfrm>
          <a:prstGeom prst="rect">
            <a:avLst/>
          </a:prstGeom>
          <a:noFill/>
        </p:spPr>
        <p:txBody>
          <a:bodyPr wrap="square" rtlCol="0">
            <a:spAutoFit/>
          </a:bodyPr>
          <a:p>
            <a:r>
              <a:rPr lang="en-US" sz="2400" b="1"/>
              <a:t>OUTPUTS</a:t>
            </a:r>
            <a:r>
              <a:rPr lang="en-US"/>
              <a:t>:</a:t>
            </a:r>
            <a:endParaRPr lang="en-US"/>
          </a:p>
          <a:p>
            <a:endParaRPr lang="en-US"/>
          </a:p>
        </p:txBody>
      </p:sp>
      <p:pic>
        <p:nvPicPr>
          <p:cNvPr id="4" name="Picture 3"/>
          <p:cNvPicPr>
            <a:picLocks noChangeAspect="1"/>
          </p:cNvPicPr>
          <p:nvPr/>
        </p:nvPicPr>
        <p:blipFill>
          <a:blip r:embed="rId1"/>
          <a:stretch>
            <a:fillRect/>
          </a:stretch>
        </p:blipFill>
        <p:spPr>
          <a:xfrm>
            <a:off x="3609975" y="85725"/>
            <a:ext cx="9303385" cy="80581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833199" y="914162"/>
            <a:ext cx="9306401" cy="1388745"/>
          </a:xfrm>
          <a:prstGeom prst="rect">
            <a:avLst/>
          </a:prstGeom>
          <a:noFill/>
        </p:spPr>
        <p:txBody>
          <a:bodyPr wrap="square" rtlCol="0" anchor="t"/>
          <a:lstStyle/>
          <a:p>
            <a:pPr marL="0" indent="0">
              <a:lnSpc>
                <a:spcPts val="5470"/>
              </a:lnSpc>
              <a:buNone/>
            </a:pPr>
            <a:r>
              <a:rPr lang="en-US" sz="4375" b="1" kern="0" spc="-131" dirty="0">
                <a:solidFill>
                  <a:srgbClr val="000000"/>
                </a:solidFill>
                <a:latin typeface="Inter" pitchFamily="34" charset="0"/>
                <a:ea typeface="Inter" pitchFamily="34" charset="-122"/>
                <a:cs typeface="Inter" pitchFamily="34" charset="-120"/>
              </a:rPr>
              <a:t>Abstract: A Brief Overview of the Project</a:t>
            </a:r>
            <a:endParaRPr lang="en-US" sz="4375" dirty="0"/>
          </a:p>
        </p:txBody>
      </p:sp>
      <p:sp>
        <p:nvSpPr>
          <p:cNvPr id="6" name="Shape 3"/>
          <p:cNvSpPr/>
          <p:nvPr/>
        </p:nvSpPr>
        <p:spPr>
          <a:xfrm>
            <a:off x="833199" y="2809756"/>
            <a:ext cx="499943" cy="499943"/>
          </a:xfrm>
          <a:prstGeom prst="roundRect">
            <a:avLst>
              <a:gd name="adj" fmla="val 20000"/>
            </a:avLst>
          </a:prstGeom>
          <a:solidFill>
            <a:srgbClr val="DADBF1"/>
          </a:solidFill>
          <a:ln w="13811">
            <a:solidFill>
              <a:srgbClr val="B5B7E3"/>
            </a:solidFill>
            <a:prstDash val="solid"/>
          </a:ln>
        </p:spPr>
      </p:sp>
      <p:sp>
        <p:nvSpPr>
          <p:cNvPr id="7" name="Text 4"/>
          <p:cNvSpPr/>
          <p:nvPr/>
        </p:nvSpPr>
        <p:spPr>
          <a:xfrm>
            <a:off x="1001554" y="2851428"/>
            <a:ext cx="163235" cy="416481"/>
          </a:xfrm>
          <a:prstGeom prst="rect">
            <a:avLst/>
          </a:prstGeom>
          <a:noFill/>
        </p:spPr>
        <p:txBody>
          <a:bodyPr wrap="none" rtlCol="0" anchor="t"/>
          <a:lstStyle/>
          <a:p>
            <a:pPr marL="0" indent="0" algn="ctr">
              <a:lnSpc>
                <a:spcPts val="3280"/>
              </a:lnSpc>
              <a:buNone/>
            </a:pPr>
            <a:r>
              <a:rPr lang="en-US" sz="2625" b="1" kern="0" spc="-35" dirty="0">
                <a:solidFill>
                  <a:srgbClr val="272525"/>
                </a:solidFill>
                <a:latin typeface="Inter" pitchFamily="34" charset="0"/>
                <a:ea typeface="Inter" pitchFamily="34" charset="-122"/>
                <a:cs typeface="Inter" pitchFamily="34" charset="-120"/>
              </a:rPr>
              <a:t>1</a:t>
            </a:r>
            <a:endParaRPr lang="en-US" sz="2625" dirty="0"/>
          </a:p>
        </p:txBody>
      </p:sp>
      <p:sp>
        <p:nvSpPr>
          <p:cNvPr id="8" name="Text 5"/>
          <p:cNvSpPr/>
          <p:nvPr/>
        </p:nvSpPr>
        <p:spPr>
          <a:xfrm>
            <a:off x="1555313" y="2886075"/>
            <a:ext cx="2221944" cy="347186"/>
          </a:xfrm>
          <a:prstGeom prst="rect">
            <a:avLst/>
          </a:prstGeom>
          <a:noFill/>
        </p:spPr>
        <p:txBody>
          <a:bodyPr wrap="none" rtlCol="0" anchor="t"/>
          <a:lstStyle/>
          <a:p>
            <a:pPr marL="0" indent="0">
              <a:lnSpc>
                <a:spcPts val="2735"/>
              </a:lnSpc>
              <a:buNone/>
            </a:pPr>
            <a:r>
              <a:rPr lang="en-US" sz="2185" b="1" kern="0" spc="-66" dirty="0">
                <a:solidFill>
                  <a:srgbClr val="272525"/>
                </a:solidFill>
                <a:latin typeface="Inter" pitchFamily="34" charset="0"/>
                <a:ea typeface="Inter" pitchFamily="34" charset="-122"/>
                <a:cs typeface="Inter" pitchFamily="34" charset="-120"/>
              </a:rPr>
              <a:t>Objective</a:t>
            </a:r>
            <a:endParaRPr lang="en-US" sz="2185" dirty="0"/>
          </a:p>
        </p:txBody>
      </p:sp>
      <p:sp>
        <p:nvSpPr>
          <p:cNvPr id="9" name="Text 6"/>
          <p:cNvSpPr/>
          <p:nvPr/>
        </p:nvSpPr>
        <p:spPr>
          <a:xfrm>
            <a:off x="1555313" y="3455432"/>
            <a:ext cx="8584287"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The abstract provides a concise summary of the project's goals, methodologies, and outcomes.</a:t>
            </a:r>
            <a:endParaRPr lang="en-US" sz="1750" dirty="0"/>
          </a:p>
        </p:txBody>
      </p:sp>
      <p:sp>
        <p:nvSpPr>
          <p:cNvPr id="10" name="Shape 7"/>
          <p:cNvSpPr/>
          <p:nvPr/>
        </p:nvSpPr>
        <p:spPr>
          <a:xfrm>
            <a:off x="833199" y="4561999"/>
            <a:ext cx="499943" cy="499943"/>
          </a:xfrm>
          <a:prstGeom prst="roundRect">
            <a:avLst>
              <a:gd name="adj" fmla="val 20000"/>
            </a:avLst>
          </a:prstGeom>
          <a:solidFill>
            <a:srgbClr val="DADBF1"/>
          </a:solidFill>
          <a:ln w="13811">
            <a:solidFill>
              <a:srgbClr val="B5B7E3"/>
            </a:solidFill>
            <a:prstDash val="solid"/>
          </a:ln>
        </p:spPr>
      </p:sp>
      <p:sp>
        <p:nvSpPr>
          <p:cNvPr id="11" name="Text 8"/>
          <p:cNvSpPr/>
          <p:nvPr/>
        </p:nvSpPr>
        <p:spPr>
          <a:xfrm>
            <a:off x="982504" y="4603671"/>
            <a:ext cx="201335" cy="416481"/>
          </a:xfrm>
          <a:prstGeom prst="rect">
            <a:avLst/>
          </a:prstGeom>
          <a:noFill/>
        </p:spPr>
        <p:txBody>
          <a:bodyPr wrap="none" rtlCol="0" anchor="t"/>
          <a:lstStyle/>
          <a:p>
            <a:pPr marL="0" indent="0" algn="ctr">
              <a:lnSpc>
                <a:spcPts val="3280"/>
              </a:lnSpc>
              <a:buNone/>
            </a:pPr>
            <a:r>
              <a:rPr lang="en-US" sz="2625" b="1" kern="0" spc="-35" dirty="0">
                <a:solidFill>
                  <a:srgbClr val="272525"/>
                </a:solidFill>
                <a:latin typeface="Inter" pitchFamily="34" charset="0"/>
                <a:ea typeface="Inter" pitchFamily="34" charset="-122"/>
                <a:cs typeface="Inter" pitchFamily="34" charset="-120"/>
              </a:rPr>
              <a:t>2</a:t>
            </a:r>
            <a:endParaRPr lang="en-US" sz="2625" dirty="0"/>
          </a:p>
        </p:txBody>
      </p:sp>
      <p:sp>
        <p:nvSpPr>
          <p:cNvPr id="12" name="Text 9"/>
          <p:cNvSpPr/>
          <p:nvPr/>
        </p:nvSpPr>
        <p:spPr>
          <a:xfrm>
            <a:off x="1555313" y="4638318"/>
            <a:ext cx="2221944" cy="347186"/>
          </a:xfrm>
          <a:prstGeom prst="rect">
            <a:avLst/>
          </a:prstGeom>
          <a:noFill/>
        </p:spPr>
        <p:txBody>
          <a:bodyPr wrap="none" rtlCol="0" anchor="t"/>
          <a:lstStyle/>
          <a:p>
            <a:pPr marL="0" indent="0">
              <a:lnSpc>
                <a:spcPts val="2735"/>
              </a:lnSpc>
              <a:buNone/>
            </a:pPr>
            <a:r>
              <a:rPr lang="en-US" sz="2185" b="1" kern="0" spc="-66" dirty="0">
                <a:solidFill>
                  <a:srgbClr val="272525"/>
                </a:solidFill>
                <a:latin typeface="Inter" pitchFamily="34" charset="0"/>
                <a:ea typeface="Inter" pitchFamily="34" charset="-122"/>
                <a:cs typeface="Inter" pitchFamily="34" charset="-120"/>
              </a:rPr>
              <a:t>Significance</a:t>
            </a:r>
            <a:endParaRPr lang="en-US" sz="2185" dirty="0"/>
          </a:p>
        </p:txBody>
      </p:sp>
      <p:sp>
        <p:nvSpPr>
          <p:cNvPr id="13" name="Text 10"/>
          <p:cNvSpPr/>
          <p:nvPr/>
        </p:nvSpPr>
        <p:spPr>
          <a:xfrm>
            <a:off x="1555313" y="5207675"/>
            <a:ext cx="8584287"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It highlights the importance of enhancing email security through innovative machine learning approaches.</a:t>
            </a:r>
            <a:endParaRPr lang="en-US" sz="1750" dirty="0"/>
          </a:p>
        </p:txBody>
      </p:sp>
      <p:sp>
        <p:nvSpPr>
          <p:cNvPr id="14" name="Shape 11"/>
          <p:cNvSpPr/>
          <p:nvPr/>
        </p:nvSpPr>
        <p:spPr>
          <a:xfrm>
            <a:off x="833199" y="6314242"/>
            <a:ext cx="499943" cy="499943"/>
          </a:xfrm>
          <a:prstGeom prst="roundRect">
            <a:avLst>
              <a:gd name="adj" fmla="val 20000"/>
            </a:avLst>
          </a:prstGeom>
          <a:solidFill>
            <a:srgbClr val="DADBF1"/>
          </a:solidFill>
          <a:ln w="13811">
            <a:solidFill>
              <a:srgbClr val="B5B7E3"/>
            </a:solidFill>
            <a:prstDash val="solid"/>
          </a:ln>
        </p:spPr>
      </p:sp>
      <p:sp>
        <p:nvSpPr>
          <p:cNvPr id="15" name="Text 12"/>
          <p:cNvSpPr/>
          <p:nvPr/>
        </p:nvSpPr>
        <p:spPr>
          <a:xfrm>
            <a:off x="978694" y="6355913"/>
            <a:ext cx="208955" cy="416481"/>
          </a:xfrm>
          <a:prstGeom prst="rect">
            <a:avLst/>
          </a:prstGeom>
          <a:noFill/>
        </p:spPr>
        <p:txBody>
          <a:bodyPr wrap="none" rtlCol="0" anchor="t"/>
          <a:lstStyle/>
          <a:p>
            <a:pPr marL="0" indent="0" algn="ctr">
              <a:lnSpc>
                <a:spcPts val="3280"/>
              </a:lnSpc>
              <a:buNone/>
            </a:pPr>
            <a:r>
              <a:rPr lang="en-US" sz="2625" b="1" kern="0" spc="-35" dirty="0">
                <a:solidFill>
                  <a:srgbClr val="272525"/>
                </a:solidFill>
                <a:latin typeface="Inter" pitchFamily="34" charset="0"/>
                <a:ea typeface="Inter" pitchFamily="34" charset="-122"/>
                <a:cs typeface="Inter" pitchFamily="34" charset="-120"/>
              </a:rPr>
              <a:t>3</a:t>
            </a:r>
            <a:endParaRPr lang="en-US" sz="2625" dirty="0"/>
          </a:p>
        </p:txBody>
      </p:sp>
      <p:sp>
        <p:nvSpPr>
          <p:cNvPr id="16" name="Text 13"/>
          <p:cNvSpPr/>
          <p:nvPr/>
        </p:nvSpPr>
        <p:spPr>
          <a:xfrm>
            <a:off x="1555313" y="6390561"/>
            <a:ext cx="2221944" cy="347186"/>
          </a:xfrm>
          <a:prstGeom prst="rect">
            <a:avLst/>
          </a:prstGeom>
          <a:noFill/>
        </p:spPr>
        <p:txBody>
          <a:bodyPr wrap="none" rtlCol="0" anchor="t"/>
          <a:lstStyle/>
          <a:p>
            <a:pPr marL="0" indent="0">
              <a:lnSpc>
                <a:spcPts val="2735"/>
              </a:lnSpc>
              <a:buNone/>
            </a:pPr>
            <a:r>
              <a:rPr lang="en-US" sz="2185" b="1" kern="0" spc="-66" dirty="0">
                <a:solidFill>
                  <a:srgbClr val="272525"/>
                </a:solidFill>
                <a:latin typeface="Inter" pitchFamily="34" charset="0"/>
                <a:ea typeface="Inter" pitchFamily="34" charset="-122"/>
                <a:cs typeface="Inter" pitchFamily="34" charset="-120"/>
              </a:rPr>
              <a:t>Key Points</a:t>
            </a:r>
            <a:endParaRPr lang="en-US" sz="2185" dirty="0"/>
          </a:p>
        </p:txBody>
      </p:sp>
      <p:sp>
        <p:nvSpPr>
          <p:cNvPr id="17" name="Text 14"/>
          <p:cNvSpPr/>
          <p:nvPr/>
        </p:nvSpPr>
        <p:spPr>
          <a:xfrm>
            <a:off x="1555313" y="6959917"/>
            <a:ext cx="8584287" cy="355402"/>
          </a:xfrm>
          <a:prstGeom prst="rect">
            <a:avLst/>
          </a:prstGeom>
          <a:noFill/>
        </p:spPr>
        <p:txBody>
          <a:bodyPr wrap="non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Summarizes the main aspects of the project for a quick insight into the work.</a:t>
            </a:r>
            <a:endParaRPr lang="en-US" sz="1750" dirty="0"/>
          </a:p>
        </p:txBody>
      </p:sp>
      <p:pic>
        <p:nvPicPr>
          <p:cNvPr id="18" name="Image 1" descr="preencoded.png">
            <a:hlinkClick r:id="rId2"/>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2051328"/>
            <a:ext cx="10554414" cy="1388745"/>
          </a:xfrm>
          <a:prstGeom prst="rect">
            <a:avLst/>
          </a:prstGeom>
          <a:noFill/>
        </p:spPr>
        <p:txBody>
          <a:bodyPr wrap="square" rtlCol="0" anchor="t"/>
          <a:lstStyle/>
          <a:p>
            <a:pPr marL="0" indent="0">
              <a:lnSpc>
                <a:spcPts val="5470"/>
              </a:lnSpc>
              <a:buNone/>
            </a:pPr>
            <a:r>
              <a:rPr lang="en-US" sz="4375" b="1" kern="0" spc="-131" dirty="0">
                <a:solidFill>
                  <a:srgbClr val="000000"/>
                </a:solidFill>
                <a:latin typeface="Inter" pitchFamily="34" charset="0"/>
                <a:ea typeface="Inter" pitchFamily="34" charset="-122"/>
                <a:cs typeface="Inter" pitchFamily="34" charset="-120"/>
              </a:rPr>
              <a:t>Introduction: Unveiling the Need for Advanced Email Security</a:t>
            </a:r>
            <a:endParaRPr lang="en-US" sz="4375" dirty="0"/>
          </a:p>
        </p:txBody>
      </p:sp>
      <p:sp>
        <p:nvSpPr>
          <p:cNvPr id="5" name="Text 3"/>
          <p:cNvSpPr/>
          <p:nvPr/>
        </p:nvSpPr>
        <p:spPr>
          <a:xfrm>
            <a:off x="2037993" y="3995499"/>
            <a:ext cx="3156347" cy="694373"/>
          </a:xfrm>
          <a:prstGeom prst="rect">
            <a:avLst/>
          </a:prstGeom>
          <a:noFill/>
        </p:spPr>
        <p:txBody>
          <a:bodyPr wrap="square" rtlCol="0" anchor="t"/>
          <a:lstStyle/>
          <a:p>
            <a:pPr marL="0" indent="0">
              <a:lnSpc>
                <a:spcPts val="2735"/>
              </a:lnSpc>
              <a:buNone/>
            </a:pPr>
            <a:r>
              <a:rPr lang="en-US" sz="2185" b="1" kern="0" spc="-66" dirty="0">
                <a:solidFill>
                  <a:srgbClr val="000000"/>
                </a:solidFill>
                <a:latin typeface="Inter" pitchFamily="34" charset="0"/>
                <a:ea typeface="Inter" pitchFamily="34" charset="-122"/>
                <a:cs typeface="Inter" pitchFamily="34" charset="-120"/>
              </a:rPr>
              <a:t>Email Security Challenges</a:t>
            </a:r>
            <a:endParaRPr lang="en-US" sz="2185" dirty="0"/>
          </a:p>
        </p:txBody>
      </p:sp>
      <p:sp>
        <p:nvSpPr>
          <p:cNvPr id="6" name="Text 4"/>
          <p:cNvSpPr/>
          <p:nvPr/>
        </p:nvSpPr>
        <p:spPr>
          <a:xfrm>
            <a:off x="2037993" y="4912043"/>
            <a:ext cx="3156347"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Exploring the evolving landscape of email threats and vulnerabilities.</a:t>
            </a:r>
            <a:endParaRPr lang="en-US" sz="1750" dirty="0"/>
          </a:p>
        </p:txBody>
      </p:sp>
      <p:sp>
        <p:nvSpPr>
          <p:cNvPr id="7" name="Text 5"/>
          <p:cNvSpPr/>
          <p:nvPr/>
        </p:nvSpPr>
        <p:spPr>
          <a:xfrm>
            <a:off x="5743932" y="3995499"/>
            <a:ext cx="2895243" cy="347186"/>
          </a:xfrm>
          <a:prstGeom prst="rect">
            <a:avLst/>
          </a:prstGeom>
          <a:noFill/>
        </p:spPr>
        <p:txBody>
          <a:bodyPr wrap="none" rtlCol="0" anchor="t"/>
          <a:lstStyle/>
          <a:p>
            <a:pPr marL="0" indent="0">
              <a:lnSpc>
                <a:spcPts val="2735"/>
              </a:lnSpc>
              <a:buNone/>
            </a:pPr>
            <a:r>
              <a:rPr lang="en-US" sz="2185" b="1" kern="0" spc="-66" dirty="0">
                <a:solidFill>
                  <a:srgbClr val="000000"/>
                </a:solidFill>
                <a:latin typeface="Inter" pitchFamily="34" charset="0"/>
                <a:ea typeface="Inter" pitchFamily="34" charset="-122"/>
                <a:cs typeface="Inter" pitchFamily="34" charset="-120"/>
              </a:rPr>
              <a:t>Importance of Security</a:t>
            </a:r>
            <a:endParaRPr lang="en-US" sz="2185" dirty="0"/>
          </a:p>
        </p:txBody>
      </p:sp>
      <p:sp>
        <p:nvSpPr>
          <p:cNvPr id="8" name="Text 6"/>
          <p:cNvSpPr/>
          <p:nvPr/>
        </p:nvSpPr>
        <p:spPr>
          <a:xfrm>
            <a:off x="5743932" y="4564856"/>
            <a:ext cx="3156347"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Highlighting the critical need for robust email security measures.</a:t>
            </a:r>
            <a:endParaRPr lang="en-US" sz="1750" dirty="0"/>
          </a:p>
        </p:txBody>
      </p:sp>
      <p:sp>
        <p:nvSpPr>
          <p:cNvPr id="9" name="Text 7"/>
          <p:cNvSpPr/>
          <p:nvPr/>
        </p:nvSpPr>
        <p:spPr>
          <a:xfrm>
            <a:off x="9449872" y="3995499"/>
            <a:ext cx="3156347" cy="694373"/>
          </a:xfrm>
          <a:prstGeom prst="rect">
            <a:avLst/>
          </a:prstGeom>
          <a:noFill/>
        </p:spPr>
        <p:txBody>
          <a:bodyPr wrap="square" rtlCol="0" anchor="t"/>
          <a:lstStyle/>
          <a:p>
            <a:pPr marL="0" indent="0">
              <a:lnSpc>
                <a:spcPts val="2735"/>
              </a:lnSpc>
              <a:buNone/>
            </a:pPr>
            <a:r>
              <a:rPr lang="en-US" sz="2185" b="1" kern="0" spc="-66" dirty="0">
                <a:solidFill>
                  <a:srgbClr val="000000"/>
                </a:solidFill>
                <a:latin typeface="Inter" pitchFamily="34" charset="0"/>
                <a:ea typeface="Inter" pitchFamily="34" charset="-122"/>
                <a:cs typeface="Inter" pitchFamily="34" charset="-120"/>
              </a:rPr>
              <a:t>Introduction to Machine Learning</a:t>
            </a:r>
            <a:endParaRPr lang="en-US" sz="2185" dirty="0"/>
          </a:p>
        </p:txBody>
      </p:sp>
      <p:sp>
        <p:nvSpPr>
          <p:cNvPr id="10" name="Text 8"/>
          <p:cNvSpPr/>
          <p:nvPr/>
        </p:nvSpPr>
        <p:spPr>
          <a:xfrm>
            <a:off x="9449872" y="4912043"/>
            <a:ext cx="3156347"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Introducing the application of machine learning in addressing email security concerns.</a:t>
            </a:r>
            <a:endParaRPr lang="en-US" sz="1750" dirty="0"/>
          </a:p>
        </p:txBody>
      </p:sp>
      <p:pic>
        <p:nvPicPr>
          <p:cNvPr id="11" name="Image 0" descr="preencoded.png">
            <a:hlinkClick r:id="rId1"/>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9882">
            <a:solidFill>
              <a:srgbClr val="E5E0DF"/>
            </a:solidFill>
            <a:prstDash val="solid"/>
          </a:ln>
        </p:spPr>
      </p:sp>
      <p:pic>
        <p:nvPicPr>
          <p:cNvPr id="4" name="Image 0" descr="preencoded.png"/>
          <p:cNvPicPr>
            <a:picLocks noChangeAspect="1"/>
          </p:cNvPicPr>
          <p:nvPr/>
        </p:nvPicPr>
        <p:blipFill>
          <a:blip r:embed="rId1"/>
          <a:stretch>
            <a:fillRect/>
          </a:stretch>
        </p:blipFill>
        <p:spPr>
          <a:xfrm>
            <a:off x="0" y="0"/>
            <a:ext cx="14630400" cy="1987748"/>
          </a:xfrm>
          <a:prstGeom prst="rect">
            <a:avLst/>
          </a:prstGeom>
        </p:spPr>
      </p:pic>
      <p:sp>
        <p:nvSpPr>
          <p:cNvPr id="5" name="Text 2"/>
          <p:cNvSpPr/>
          <p:nvPr/>
        </p:nvSpPr>
        <p:spPr>
          <a:xfrm>
            <a:off x="3538299" y="2425303"/>
            <a:ext cx="7553801" cy="993696"/>
          </a:xfrm>
          <a:prstGeom prst="rect">
            <a:avLst/>
          </a:prstGeom>
          <a:noFill/>
        </p:spPr>
        <p:txBody>
          <a:bodyPr wrap="square" rtlCol="0" anchor="t"/>
          <a:lstStyle/>
          <a:p>
            <a:pPr marL="0" indent="0">
              <a:lnSpc>
                <a:spcPts val="3915"/>
              </a:lnSpc>
              <a:buNone/>
            </a:pPr>
            <a:r>
              <a:rPr lang="en-US" sz="3130" b="1" kern="0" spc="-94" dirty="0">
                <a:solidFill>
                  <a:srgbClr val="000000"/>
                </a:solidFill>
                <a:latin typeface="Inter" pitchFamily="34" charset="0"/>
                <a:ea typeface="Inter" pitchFamily="34" charset="-122"/>
                <a:cs typeface="Inter" pitchFamily="34" charset="-120"/>
              </a:rPr>
              <a:t>Project Overview: Enhancing Email Security with Machine Learning</a:t>
            </a:r>
            <a:endParaRPr lang="en-US" sz="3130" dirty="0"/>
          </a:p>
        </p:txBody>
      </p:sp>
      <p:sp>
        <p:nvSpPr>
          <p:cNvPr id="6" name="Shape 3"/>
          <p:cNvSpPr/>
          <p:nvPr/>
        </p:nvSpPr>
        <p:spPr>
          <a:xfrm>
            <a:off x="3760946" y="3657481"/>
            <a:ext cx="31790" cy="4134445"/>
          </a:xfrm>
          <a:prstGeom prst="rect">
            <a:avLst/>
          </a:prstGeom>
          <a:solidFill>
            <a:srgbClr val="B5B7E3"/>
          </a:solidFill>
        </p:spPr>
      </p:sp>
      <p:sp>
        <p:nvSpPr>
          <p:cNvPr id="7" name="Shape 4"/>
          <p:cNvSpPr/>
          <p:nvPr/>
        </p:nvSpPr>
        <p:spPr>
          <a:xfrm>
            <a:off x="3955673" y="3944600"/>
            <a:ext cx="556498" cy="31790"/>
          </a:xfrm>
          <a:prstGeom prst="rect">
            <a:avLst/>
          </a:prstGeom>
          <a:solidFill>
            <a:srgbClr val="B5B7E3"/>
          </a:solidFill>
        </p:spPr>
      </p:sp>
      <p:sp>
        <p:nvSpPr>
          <p:cNvPr id="8" name="Shape 5"/>
          <p:cNvSpPr/>
          <p:nvPr/>
        </p:nvSpPr>
        <p:spPr>
          <a:xfrm>
            <a:off x="3597890" y="3781663"/>
            <a:ext cx="357783" cy="357783"/>
          </a:xfrm>
          <a:prstGeom prst="roundRect">
            <a:avLst>
              <a:gd name="adj" fmla="val 20002"/>
            </a:avLst>
          </a:prstGeom>
          <a:solidFill>
            <a:srgbClr val="DADBF1"/>
          </a:solidFill>
          <a:ln w="9882">
            <a:solidFill>
              <a:srgbClr val="B5B7E3"/>
            </a:solidFill>
            <a:prstDash val="solid"/>
          </a:ln>
        </p:spPr>
      </p:sp>
      <p:sp>
        <p:nvSpPr>
          <p:cNvPr id="9" name="Text 6"/>
          <p:cNvSpPr/>
          <p:nvPr/>
        </p:nvSpPr>
        <p:spPr>
          <a:xfrm>
            <a:off x="3721120" y="3811429"/>
            <a:ext cx="111204" cy="298252"/>
          </a:xfrm>
          <a:prstGeom prst="rect">
            <a:avLst/>
          </a:prstGeom>
          <a:noFill/>
        </p:spPr>
        <p:txBody>
          <a:bodyPr wrap="none" rtlCol="0" anchor="t"/>
          <a:lstStyle/>
          <a:p>
            <a:pPr marL="0" indent="0" algn="ctr">
              <a:lnSpc>
                <a:spcPts val="2350"/>
              </a:lnSpc>
              <a:buNone/>
            </a:pPr>
            <a:r>
              <a:rPr lang="en-US" sz="1880" b="1" kern="0" spc="-25" dirty="0">
                <a:solidFill>
                  <a:srgbClr val="272525"/>
                </a:solidFill>
                <a:latin typeface="Inter" pitchFamily="34" charset="0"/>
                <a:ea typeface="Inter" pitchFamily="34" charset="-122"/>
                <a:cs typeface="Inter" pitchFamily="34" charset="-120"/>
              </a:rPr>
              <a:t>1</a:t>
            </a:r>
            <a:endParaRPr lang="en-US" sz="1880" dirty="0"/>
          </a:p>
        </p:txBody>
      </p:sp>
      <p:sp>
        <p:nvSpPr>
          <p:cNvPr id="10" name="Text 7"/>
          <p:cNvSpPr/>
          <p:nvPr/>
        </p:nvSpPr>
        <p:spPr>
          <a:xfrm>
            <a:off x="4651415" y="3816429"/>
            <a:ext cx="1590199" cy="248483"/>
          </a:xfrm>
          <a:prstGeom prst="rect">
            <a:avLst/>
          </a:prstGeom>
          <a:noFill/>
        </p:spPr>
        <p:txBody>
          <a:bodyPr wrap="none" rtlCol="0" anchor="t"/>
          <a:lstStyle/>
          <a:p>
            <a:pPr marL="0" indent="0" algn="l">
              <a:lnSpc>
                <a:spcPts val="1955"/>
              </a:lnSpc>
              <a:buNone/>
            </a:pPr>
            <a:r>
              <a:rPr lang="en-US" sz="1565" b="1" kern="0" spc="-47" dirty="0">
                <a:solidFill>
                  <a:srgbClr val="272525"/>
                </a:solidFill>
                <a:latin typeface="Inter" pitchFamily="34" charset="0"/>
                <a:ea typeface="Inter" pitchFamily="34" charset="-122"/>
                <a:cs typeface="Inter" pitchFamily="34" charset="-120"/>
              </a:rPr>
              <a:t>Initiation</a:t>
            </a:r>
            <a:endParaRPr lang="en-US" sz="1565" dirty="0"/>
          </a:p>
        </p:txBody>
      </p:sp>
      <p:sp>
        <p:nvSpPr>
          <p:cNvPr id="11" name="Text 8"/>
          <p:cNvSpPr/>
          <p:nvPr/>
        </p:nvSpPr>
        <p:spPr>
          <a:xfrm>
            <a:off x="4651415" y="4223861"/>
            <a:ext cx="6440686" cy="254437"/>
          </a:xfrm>
          <a:prstGeom prst="rect">
            <a:avLst/>
          </a:prstGeom>
          <a:noFill/>
        </p:spPr>
        <p:txBody>
          <a:bodyPr wrap="none" rtlCol="0" anchor="t"/>
          <a:lstStyle/>
          <a:p>
            <a:pPr marL="0" indent="0" algn="l">
              <a:lnSpc>
                <a:spcPts val="2005"/>
              </a:lnSpc>
              <a:buNone/>
            </a:pPr>
            <a:r>
              <a:rPr lang="en-US" sz="1250" kern="0" spc="-25" dirty="0">
                <a:solidFill>
                  <a:srgbClr val="272525"/>
                </a:solidFill>
                <a:latin typeface="Inter" pitchFamily="34" charset="0"/>
                <a:ea typeface="Inter" pitchFamily="34" charset="-122"/>
                <a:cs typeface="Inter" pitchFamily="34" charset="-120"/>
              </a:rPr>
              <a:t>The inception of the project and the primary objectives set forth.</a:t>
            </a:r>
            <a:endParaRPr lang="en-US" sz="1250" dirty="0"/>
          </a:p>
        </p:txBody>
      </p:sp>
      <p:sp>
        <p:nvSpPr>
          <p:cNvPr id="12" name="Shape 9"/>
          <p:cNvSpPr/>
          <p:nvPr/>
        </p:nvSpPr>
        <p:spPr>
          <a:xfrm>
            <a:off x="3955673" y="5375731"/>
            <a:ext cx="556498" cy="31790"/>
          </a:xfrm>
          <a:prstGeom prst="rect">
            <a:avLst/>
          </a:prstGeom>
          <a:solidFill>
            <a:srgbClr val="B5B7E3"/>
          </a:solidFill>
        </p:spPr>
      </p:sp>
      <p:sp>
        <p:nvSpPr>
          <p:cNvPr id="13" name="Shape 10"/>
          <p:cNvSpPr/>
          <p:nvPr/>
        </p:nvSpPr>
        <p:spPr>
          <a:xfrm>
            <a:off x="3597890" y="5212794"/>
            <a:ext cx="357783" cy="357783"/>
          </a:xfrm>
          <a:prstGeom prst="roundRect">
            <a:avLst>
              <a:gd name="adj" fmla="val 20002"/>
            </a:avLst>
          </a:prstGeom>
          <a:solidFill>
            <a:srgbClr val="DADBF1"/>
          </a:solidFill>
          <a:ln w="9882">
            <a:solidFill>
              <a:srgbClr val="B5B7E3"/>
            </a:solidFill>
            <a:prstDash val="solid"/>
          </a:ln>
        </p:spPr>
      </p:sp>
      <p:sp>
        <p:nvSpPr>
          <p:cNvPr id="14" name="Text 11"/>
          <p:cNvSpPr/>
          <p:nvPr/>
        </p:nvSpPr>
        <p:spPr>
          <a:xfrm>
            <a:off x="3702070" y="5242560"/>
            <a:ext cx="149304" cy="298252"/>
          </a:xfrm>
          <a:prstGeom prst="rect">
            <a:avLst/>
          </a:prstGeom>
          <a:noFill/>
        </p:spPr>
        <p:txBody>
          <a:bodyPr wrap="none" rtlCol="0" anchor="t"/>
          <a:lstStyle/>
          <a:p>
            <a:pPr marL="0" indent="0" algn="ctr">
              <a:lnSpc>
                <a:spcPts val="2350"/>
              </a:lnSpc>
              <a:buNone/>
            </a:pPr>
            <a:r>
              <a:rPr lang="en-US" sz="1880" b="1" kern="0" spc="-25" dirty="0">
                <a:solidFill>
                  <a:srgbClr val="272525"/>
                </a:solidFill>
                <a:latin typeface="Inter" pitchFamily="34" charset="0"/>
                <a:ea typeface="Inter" pitchFamily="34" charset="-122"/>
                <a:cs typeface="Inter" pitchFamily="34" charset="-120"/>
              </a:rPr>
              <a:t>2</a:t>
            </a:r>
            <a:endParaRPr lang="en-US" sz="1880" dirty="0"/>
          </a:p>
        </p:txBody>
      </p:sp>
      <p:sp>
        <p:nvSpPr>
          <p:cNvPr id="15" name="Text 12"/>
          <p:cNvSpPr/>
          <p:nvPr/>
        </p:nvSpPr>
        <p:spPr>
          <a:xfrm>
            <a:off x="4651415" y="5247561"/>
            <a:ext cx="1872258" cy="248483"/>
          </a:xfrm>
          <a:prstGeom prst="rect">
            <a:avLst/>
          </a:prstGeom>
          <a:noFill/>
        </p:spPr>
        <p:txBody>
          <a:bodyPr wrap="none" rtlCol="0" anchor="t"/>
          <a:lstStyle/>
          <a:p>
            <a:pPr marL="0" indent="0" algn="l">
              <a:lnSpc>
                <a:spcPts val="1955"/>
              </a:lnSpc>
              <a:buNone/>
            </a:pPr>
            <a:r>
              <a:rPr lang="en-US" sz="1565" b="1" kern="0" spc="-47" dirty="0">
                <a:solidFill>
                  <a:srgbClr val="272525"/>
                </a:solidFill>
                <a:latin typeface="Inter" pitchFamily="34" charset="0"/>
                <a:ea typeface="Inter" pitchFamily="34" charset="-122"/>
                <a:cs typeface="Inter" pitchFamily="34" charset="-120"/>
              </a:rPr>
              <a:t>Development Phase</a:t>
            </a:r>
            <a:endParaRPr lang="en-US" sz="1565" dirty="0"/>
          </a:p>
        </p:txBody>
      </p:sp>
      <p:sp>
        <p:nvSpPr>
          <p:cNvPr id="16" name="Text 13"/>
          <p:cNvSpPr/>
          <p:nvPr/>
        </p:nvSpPr>
        <p:spPr>
          <a:xfrm>
            <a:off x="4651415" y="5654993"/>
            <a:ext cx="6440686" cy="254437"/>
          </a:xfrm>
          <a:prstGeom prst="rect">
            <a:avLst/>
          </a:prstGeom>
          <a:noFill/>
        </p:spPr>
        <p:txBody>
          <a:bodyPr wrap="none" rtlCol="0" anchor="t"/>
          <a:lstStyle/>
          <a:p>
            <a:pPr marL="0" indent="0" algn="l">
              <a:lnSpc>
                <a:spcPts val="2005"/>
              </a:lnSpc>
              <a:buNone/>
            </a:pPr>
            <a:r>
              <a:rPr lang="en-US" sz="1250" kern="0" spc="-25" dirty="0">
                <a:solidFill>
                  <a:srgbClr val="272525"/>
                </a:solidFill>
                <a:latin typeface="Inter" pitchFamily="34" charset="0"/>
                <a:ea typeface="Inter" pitchFamily="34" charset="-122"/>
                <a:cs typeface="Inter" pitchFamily="34" charset="-120"/>
              </a:rPr>
              <a:t>The iterative process of building and refining the machine learning model.</a:t>
            </a:r>
            <a:endParaRPr lang="en-US" sz="1250" dirty="0"/>
          </a:p>
        </p:txBody>
      </p:sp>
      <p:sp>
        <p:nvSpPr>
          <p:cNvPr id="17" name="Shape 14"/>
          <p:cNvSpPr/>
          <p:nvPr/>
        </p:nvSpPr>
        <p:spPr>
          <a:xfrm>
            <a:off x="3955673" y="6806863"/>
            <a:ext cx="556498" cy="31790"/>
          </a:xfrm>
          <a:prstGeom prst="rect">
            <a:avLst/>
          </a:prstGeom>
          <a:solidFill>
            <a:srgbClr val="B5B7E3"/>
          </a:solidFill>
        </p:spPr>
      </p:sp>
      <p:sp>
        <p:nvSpPr>
          <p:cNvPr id="18" name="Shape 15"/>
          <p:cNvSpPr/>
          <p:nvPr/>
        </p:nvSpPr>
        <p:spPr>
          <a:xfrm>
            <a:off x="3597890" y="6643926"/>
            <a:ext cx="357783" cy="357783"/>
          </a:xfrm>
          <a:prstGeom prst="roundRect">
            <a:avLst>
              <a:gd name="adj" fmla="val 20002"/>
            </a:avLst>
          </a:prstGeom>
          <a:solidFill>
            <a:srgbClr val="DADBF1"/>
          </a:solidFill>
          <a:ln w="9882">
            <a:solidFill>
              <a:srgbClr val="B5B7E3"/>
            </a:solidFill>
            <a:prstDash val="solid"/>
          </a:ln>
        </p:spPr>
      </p:sp>
      <p:sp>
        <p:nvSpPr>
          <p:cNvPr id="19" name="Text 16"/>
          <p:cNvSpPr/>
          <p:nvPr/>
        </p:nvSpPr>
        <p:spPr>
          <a:xfrm>
            <a:off x="3698260" y="6673691"/>
            <a:ext cx="156924" cy="298252"/>
          </a:xfrm>
          <a:prstGeom prst="rect">
            <a:avLst/>
          </a:prstGeom>
          <a:noFill/>
        </p:spPr>
        <p:txBody>
          <a:bodyPr wrap="none" rtlCol="0" anchor="t"/>
          <a:lstStyle/>
          <a:p>
            <a:pPr marL="0" indent="0" algn="ctr">
              <a:lnSpc>
                <a:spcPts val="2350"/>
              </a:lnSpc>
              <a:buNone/>
            </a:pPr>
            <a:r>
              <a:rPr lang="en-US" sz="1880" b="1" kern="0" spc="-25" dirty="0">
                <a:solidFill>
                  <a:srgbClr val="272525"/>
                </a:solidFill>
                <a:latin typeface="Inter" pitchFamily="34" charset="0"/>
                <a:ea typeface="Inter" pitchFamily="34" charset="-122"/>
                <a:cs typeface="Inter" pitchFamily="34" charset="-120"/>
              </a:rPr>
              <a:t>3</a:t>
            </a:r>
            <a:endParaRPr lang="en-US" sz="1880" dirty="0"/>
          </a:p>
        </p:txBody>
      </p:sp>
      <p:sp>
        <p:nvSpPr>
          <p:cNvPr id="20" name="Text 17"/>
          <p:cNvSpPr/>
          <p:nvPr/>
        </p:nvSpPr>
        <p:spPr>
          <a:xfrm>
            <a:off x="4651415" y="6678692"/>
            <a:ext cx="1590199" cy="248483"/>
          </a:xfrm>
          <a:prstGeom prst="rect">
            <a:avLst/>
          </a:prstGeom>
          <a:noFill/>
        </p:spPr>
        <p:txBody>
          <a:bodyPr wrap="none" rtlCol="0" anchor="t"/>
          <a:lstStyle/>
          <a:p>
            <a:pPr marL="0" indent="0" algn="l">
              <a:lnSpc>
                <a:spcPts val="1955"/>
              </a:lnSpc>
              <a:buNone/>
            </a:pPr>
            <a:r>
              <a:rPr lang="en-US" sz="1565" b="1" kern="0" spc="-47" dirty="0">
                <a:solidFill>
                  <a:srgbClr val="272525"/>
                </a:solidFill>
                <a:latin typeface="Inter" pitchFamily="34" charset="0"/>
                <a:ea typeface="Inter" pitchFamily="34" charset="-122"/>
                <a:cs typeface="Inter" pitchFamily="34" charset="-120"/>
              </a:rPr>
              <a:t>Implementation</a:t>
            </a:r>
            <a:endParaRPr lang="en-US" sz="1565" dirty="0"/>
          </a:p>
        </p:txBody>
      </p:sp>
      <p:sp>
        <p:nvSpPr>
          <p:cNvPr id="21" name="Text 18"/>
          <p:cNvSpPr/>
          <p:nvPr/>
        </p:nvSpPr>
        <p:spPr>
          <a:xfrm>
            <a:off x="4651415" y="7086124"/>
            <a:ext cx="6440686" cy="508873"/>
          </a:xfrm>
          <a:prstGeom prst="rect">
            <a:avLst/>
          </a:prstGeom>
          <a:noFill/>
        </p:spPr>
        <p:txBody>
          <a:bodyPr wrap="square" rtlCol="0" anchor="t"/>
          <a:lstStyle/>
          <a:p>
            <a:pPr marL="0" indent="0" algn="l">
              <a:lnSpc>
                <a:spcPts val="2005"/>
              </a:lnSpc>
              <a:buNone/>
            </a:pPr>
            <a:r>
              <a:rPr lang="en-US" sz="1250" kern="0" spc="-25" dirty="0">
                <a:solidFill>
                  <a:srgbClr val="272525"/>
                </a:solidFill>
                <a:latin typeface="Inter" pitchFamily="34" charset="0"/>
                <a:ea typeface="Inter" pitchFamily="34" charset="-122"/>
                <a:cs typeface="Inter" pitchFamily="34" charset="-120"/>
              </a:rPr>
              <a:t>The deployment and integration of the model into the existing email security infrastructure.</a:t>
            </a:r>
            <a:endParaRPr lang="en-US" sz="1250" dirty="0"/>
          </a:p>
        </p:txBody>
      </p:sp>
      <p:pic>
        <p:nvPicPr>
          <p:cNvPr id="22" name="Image 1" descr="preencoded.png">
            <a:hlinkClick r:id="rId2"/>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2706648"/>
            <a:ext cx="7477601" cy="2083118"/>
          </a:xfrm>
          <a:prstGeom prst="rect">
            <a:avLst/>
          </a:prstGeom>
          <a:noFill/>
        </p:spPr>
        <p:txBody>
          <a:bodyPr wrap="square" rtlCol="0" anchor="t"/>
          <a:lstStyle/>
          <a:p>
            <a:pPr marL="0" indent="0">
              <a:lnSpc>
                <a:spcPts val="5470"/>
              </a:lnSpc>
              <a:buNone/>
            </a:pPr>
            <a:r>
              <a:rPr lang="en-US" sz="4375" b="1" kern="0" spc="-131" dirty="0">
                <a:solidFill>
                  <a:srgbClr val="000000"/>
                </a:solidFill>
                <a:latin typeface="Inter" pitchFamily="34" charset="0"/>
                <a:ea typeface="Inter" pitchFamily="34" charset="-122"/>
                <a:cs typeface="Inter" pitchFamily="34" charset="-120"/>
              </a:rPr>
              <a:t>Problem Statement and Scope: Defining the Challenges and Boundaries</a:t>
            </a:r>
            <a:endParaRPr lang="en-US" sz="4375" dirty="0"/>
          </a:p>
        </p:txBody>
      </p:sp>
      <p:pic>
        <p:nvPicPr>
          <p:cNvPr id="6" name="Image 1" descr="preencoded.png"/>
          <p:cNvPicPr>
            <a:picLocks noChangeAspect="1"/>
          </p:cNvPicPr>
          <p:nvPr/>
        </p:nvPicPr>
        <p:blipFill>
          <a:blip r:embed="rId2"/>
          <a:stretch>
            <a:fillRect/>
          </a:stretch>
        </p:blipFill>
        <p:spPr>
          <a:xfrm>
            <a:off x="6347341" y="5232797"/>
            <a:ext cx="124897" cy="166568"/>
          </a:xfrm>
          <a:prstGeom prst="rect">
            <a:avLst/>
          </a:prstGeom>
        </p:spPr>
      </p:pic>
      <p:sp>
        <p:nvSpPr>
          <p:cNvPr id="7" name="Text 3"/>
          <p:cNvSpPr/>
          <p:nvPr/>
        </p:nvSpPr>
        <p:spPr>
          <a:xfrm>
            <a:off x="6652855" y="5123021"/>
            <a:ext cx="7144345" cy="399812"/>
          </a:xfrm>
          <a:prstGeom prst="rect">
            <a:avLst/>
          </a:prstGeom>
          <a:noFill/>
        </p:spPr>
        <p:txBody>
          <a:bodyPr wrap="none" rtlCol="0" anchor="t"/>
          <a:lstStyle/>
          <a:p>
            <a:pPr marL="0" indent="0">
              <a:lnSpc>
                <a:spcPts val="3150"/>
              </a:lnSpc>
              <a:buNone/>
            </a:pPr>
            <a:r>
              <a:rPr lang="en-US" sz="1750" kern="0" spc="-35" dirty="0">
                <a:solidFill>
                  <a:srgbClr val="272525"/>
                </a:solidFill>
                <a:latin typeface="Inter" pitchFamily="34" charset="0"/>
                <a:ea typeface="Inter" pitchFamily="34" charset="-122"/>
                <a:cs typeface="Inter" pitchFamily="34" charset="-120"/>
              </a:rPr>
              <a:t>Challenges</a:t>
            </a:r>
            <a:endParaRPr lang="en-US" sz="1750" dirty="0"/>
          </a:p>
        </p:txBody>
      </p:sp>
      <p:pic>
        <p:nvPicPr>
          <p:cNvPr id="8"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1658422"/>
            <a:ext cx="10554414" cy="1388745"/>
          </a:xfrm>
          <a:prstGeom prst="rect">
            <a:avLst/>
          </a:prstGeom>
          <a:noFill/>
        </p:spPr>
        <p:txBody>
          <a:bodyPr wrap="square" rtlCol="0" anchor="t"/>
          <a:lstStyle/>
          <a:p>
            <a:pPr marL="0" indent="0">
              <a:lnSpc>
                <a:spcPts val="5470"/>
              </a:lnSpc>
              <a:buNone/>
            </a:pPr>
            <a:r>
              <a:rPr lang="en-US" sz="4375" b="1" kern="0" spc="-131" dirty="0">
                <a:solidFill>
                  <a:srgbClr val="000000"/>
                </a:solidFill>
                <a:latin typeface="Inter" pitchFamily="34" charset="0"/>
                <a:ea typeface="Inter" pitchFamily="34" charset="-122"/>
                <a:cs typeface="Inter" pitchFamily="34" charset="-120"/>
              </a:rPr>
              <a:t>General System Analysis: Understanding the Key Components</a:t>
            </a:r>
            <a:endParaRPr lang="en-US" sz="4375" dirty="0"/>
          </a:p>
        </p:txBody>
      </p:sp>
      <p:pic>
        <p:nvPicPr>
          <p:cNvPr id="5" name="Image 0" descr="preencoded.png"/>
          <p:cNvPicPr>
            <a:picLocks noChangeAspect="1"/>
          </p:cNvPicPr>
          <p:nvPr/>
        </p:nvPicPr>
        <p:blipFill>
          <a:blip r:embed="rId1"/>
          <a:stretch>
            <a:fillRect/>
          </a:stretch>
        </p:blipFill>
        <p:spPr>
          <a:xfrm>
            <a:off x="2037993" y="3491508"/>
            <a:ext cx="3518059" cy="888682"/>
          </a:xfrm>
          <a:prstGeom prst="rect">
            <a:avLst/>
          </a:prstGeom>
        </p:spPr>
      </p:pic>
      <p:sp>
        <p:nvSpPr>
          <p:cNvPr id="6" name="Text 3"/>
          <p:cNvSpPr/>
          <p:nvPr/>
        </p:nvSpPr>
        <p:spPr>
          <a:xfrm>
            <a:off x="2260163" y="4713446"/>
            <a:ext cx="2221944" cy="347186"/>
          </a:xfrm>
          <a:prstGeom prst="rect">
            <a:avLst/>
          </a:prstGeom>
          <a:noFill/>
        </p:spPr>
        <p:txBody>
          <a:bodyPr wrap="none" rtlCol="0" anchor="t"/>
          <a:lstStyle/>
          <a:p>
            <a:pPr marL="0" indent="0" algn="l">
              <a:lnSpc>
                <a:spcPts val="2735"/>
              </a:lnSpc>
              <a:buNone/>
            </a:pPr>
            <a:r>
              <a:rPr lang="en-US" sz="2185" b="1" kern="0" spc="-66" dirty="0">
                <a:solidFill>
                  <a:srgbClr val="272525"/>
                </a:solidFill>
                <a:latin typeface="Inter" pitchFamily="34" charset="0"/>
                <a:ea typeface="Inter" pitchFamily="34" charset="-122"/>
                <a:cs typeface="Inter" pitchFamily="34" charset="-120"/>
              </a:rPr>
              <a:t>Data Collection</a:t>
            </a:r>
            <a:endParaRPr lang="en-US" sz="2185" dirty="0"/>
          </a:p>
        </p:txBody>
      </p:sp>
      <p:sp>
        <p:nvSpPr>
          <p:cNvPr id="7" name="Text 4"/>
          <p:cNvSpPr/>
          <p:nvPr/>
        </p:nvSpPr>
        <p:spPr>
          <a:xfrm>
            <a:off x="2260163" y="5282803"/>
            <a:ext cx="3073718" cy="710803"/>
          </a:xfrm>
          <a:prstGeom prst="rect">
            <a:avLst/>
          </a:prstGeom>
          <a:noFill/>
        </p:spPr>
        <p:txBody>
          <a:bodyPr wrap="square" rtlCol="0" anchor="t"/>
          <a:lstStyle/>
          <a:p>
            <a:pPr marL="0" indent="0" algn="l">
              <a:lnSpc>
                <a:spcPts val="2800"/>
              </a:lnSpc>
              <a:buNone/>
            </a:pPr>
            <a:r>
              <a:rPr lang="en-US" sz="1750" kern="0" spc="-35" dirty="0">
                <a:solidFill>
                  <a:srgbClr val="272525"/>
                </a:solidFill>
                <a:latin typeface="Inter" pitchFamily="34" charset="0"/>
                <a:ea typeface="Inter" pitchFamily="34" charset="-122"/>
                <a:cs typeface="Inter" pitchFamily="34" charset="-120"/>
              </a:rPr>
              <a:t>Gathering and preprocessing email data for model training.</a:t>
            </a:r>
            <a:endParaRPr lang="en-US" sz="1750" dirty="0"/>
          </a:p>
        </p:txBody>
      </p:sp>
      <p:pic>
        <p:nvPicPr>
          <p:cNvPr id="8" name="Image 1" descr="preencoded.png"/>
          <p:cNvPicPr>
            <a:picLocks noChangeAspect="1"/>
          </p:cNvPicPr>
          <p:nvPr/>
        </p:nvPicPr>
        <p:blipFill>
          <a:blip r:embed="rId2"/>
          <a:stretch>
            <a:fillRect/>
          </a:stretch>
        </p:blipFill>
        <p:spPr>
          <a:xfrm>
            <a:off x="5556052" y="3491508"/>
            <a:ext cx="3518178" cy="888682"/>
          </a:xfrm>
          <a:prstGeom prst="rect">
            <a:avLst/>
          </a:prstGeom>
        </p:spPr>
      </p:pic>
      <p:sp>
        <p:nvSpPr>
          <p:cNvPr id="9" name="Text 5"/>
          <p:cNvSpPr/>
          <p:nvPr/>
        </p:nvSpPr>
        <p:spPr>
          <a:xfrm>
            <a:off x="5778222" y="4713446"/>
            <a:ext cx="2546866" cy="347186"/>
          </a:xfrm>
          <a:prstGeom prst="rect">
            <a:avLst/>
          </a:prstGeom>
          <a:noFill/>
        </p:spPr>
        <p:txBody>
          <a:bodyPr wrap="none" rtlCol="0" anchor="t"/>
          <a:lstStyle/>
          <a:p>
            <a:pPr marL="0" indent="0" algn="l">
              <a:lnSpc>
                <a:spcPts val="2735"/>
              </a:lnSpc>
              <a:buNone/>
            </a:pPr>
            <a:r>
              <a:rPr lang="en-US" sz="2185" b="1" kern="0" spc="-66" dirty="0">
                <a:solidFill>
                  <a:srgbClr val="272525"/>
                </a:solidFill>
                <a:latin typeface="Inter" pitchFamily="34" charset="0"/>
                <a:ea typeface="Inter" pitchFamily="34" charset="-122"/>
                <a:cs typeface="Inter" pitchFamily="34" charset="-120"/>
              </a:rPr>
              <a:t>Feature Engineering</a:t>
            </a:r>
            <a:endParaRPr lang="en-US" sz="2185" dirty="0"/>
          </a:p>
        </p:txBody>
      </p:sp>
      <p:sp>
        <p:nvSpPr>
          <p:cNvPr id="10" name="Text 6"/>
          <p:cNvSpPr/>
          <p:nvPr/>
        </p:nvSpPr>
        <p:spPr>
          <a:xfrm>
            <a:off x="5778222" y="5282803"/>
            <a:ext cx="3073837" cy="1066205"/>
          </a:xfrm>
          <a:prstGeom prst="rect">
            <a:avLst/>
          </a:prstGeom>
          <a:noFill/>
        </p:spPr>
        <p:txBody>
          <a:bodyPr wrap="square" rtlCol="0" anchor="t"/>
          <a:lstStyle/>
          <a:p>
            <a:pPr marL="0" indent="0" algn="l">
              <a:lnSpc>
                <a:spcPts val="2800"/>
              </a:lnSpc>
              <a:buNone/>
            </a:pPr>
            <a:r>
              <a:rPr lang="en-US" sz="1750" kern="0" spc="-35" dirty="0">
                <a:solidFill>
                  <a:srgbClr val="272525"/>
                </a:solidFill>
                <a:latin typeface="Inter" pitchFamily="34" charset="0"/>
                <a:ea typeface="Inter" pitchFamily="34" charset="-122"/>
                <a:cs typeface="Inter" pitchFamily="34" charset="-120"/>
              </a:rPr>
              <a:t>Identifying and extracting relevant features for effective classification.</a:t>
            </a:r>
            <a:endParaRPr lang="en-US" sz="1750" dirty="0"/>
          </a:p>
        </p:txBody>
      </p:sp>
      <p:pic>
        <p:nvPicPr>
          <p:cNvPr id="11" name="Image 2" descr="preencoded.png"/>
          <p:cNvPicPr>
            <a:picLocks noChangeAspect="1"/>
          </p:cNvPicPr>
          <p:nvPr/>
        </p:nvPicPr>
        <p:blipFill>
          <a:blip r:embed="rId3"/>
          <a:stretch>
            <a:fillRect/>
          </a:stretch>
        </p:blipFill>
        <p:spPr>
          <a:xfrm>
            <a:off x="9074229" y="3491508"/>
            <a:ext cx="3518178" cy="888682"/>
          </a:xfrm>
          <a:prstGeom prst="rect">
            <a:avLst/>
          </a:prstGeom>
        </p:spPr>
      </p:pic>
      <p:sp>
        <p:nvSpPr>
          <p:cNvPr id="12" name="Text 7"/>
          <p:cNvSpPr/>
          <p:nvPr/>
        </p:nvSpPr>
        <p:spPr>
          <a:xfrm>
            <a:off x="9296400" y="4713446"/>
            <a:ext cx="2221944" cy="347186"/>
          </a:xfrm>
          <a:prstGeom prst="rect">
            <a:avLst/>
          </a:prstGeom>
          <a:noFill/>
        </p:spPr>
        <p:txBody>
          <a:bodyPr wrap="none" rtlCol="0" anchor="t"/>
          <a:lstStyle/>
          <a:p>
            <a:pPr marL="0" indent="0" algn="l">
              <a:lnSpc>
                <a:spcPts val="2735"/>
              </a:lnSpc>
              <a:buNone/>
            </a:pPr>
            <a:r>
              <a:rPr lang="en-US" sz="2185" b="1" kern="0" spc="-66" dirty="0">
                <a:solidFill>
                  <a:srgbClr val="272525"/>
                </a:solidFill>
                <a:latin typeface="Inter" pitchFamily="34" charset="0"/>
                <a:ea typeface="Inter" pitchFamily="34" charset="-122"/>
                <a:cs typeface="Inter" pitchFamily="34" charset="-120"/>
              </a:rPr>
              <a:t>Model Evaluation</a:t>
            </a:r>
            <a:endParaRPr lang="en-US" sz="2185" dirty="0"/>
          </a:p>
        </p:txBody>
      </p:sp>
      <p:sp>
        <p:nvSpPr>
          <p:cNvPr id="13" name="Text 8"/>
          <p:cNvSpPr/>
          <p:nvPr/>
        </p:nvSpPr>
        <p:spPr>
          <a:xfrm>
            <a:off x="9296400" y="5282803"/>
            <a:ext cx="3073837" cy="1066205"/>
          </a:xfrm>
          <a:prstGeom prst="rect">
            <a:avLst/>
          </a:prstGeom>
          <a:noFill/>
        </p:spPr>
        <p:txBody>
          <a:bodyPr wrap="square" rtlCol="0" anchor="t"/>
          <a:lstStyle/>
          <a:p>
            <a:pPr marL="0" indent="0" algn="l">
              <a:lnSpc>
                <a:spcPts val="2800"/>
              </a:lnSpc>
              <a:buNone/>
            </a:pPr>
            <a:r>
              <a:rPr lang="en-US" sz="1750" kern="0" spc="-35" dirty="0">
                <a:solidFill>
                  <a:srgbClr val="272525"/>
                </a:solidFill>
                <a:latin typeface="Inter" pitchFamily="34" charset="0"/>
                <a:ea typeface="Inter" pitchFamily="34" charset="-122"/>
                <a:cs typeface="Inter" pitchFamily="34" charset="-120"/>
              </a:rPr>
              <a:t>Assessing the performance and accuracy of the machine learning model.</a:t>
            </a:r>
            <a:endParaRPr lang="en-US" sz="1750" dirty="0"/>
          </a:p>
        </p:txBody>
      </p:sp>
      <p:pic>
        <p:nvPicPr>
          <p:cNvPr id="14" name="Image 3"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p:spPr>
      </p:sp>
      <p:sp>
        <p:nvSpPr>
          <p:cNvPr id="6" name="Text 3"/>
          <p:cNvSpPr/>
          <p:nvPr/>
        </p:nvSpPr>
        <p:spPr>
          <a:xfrm>
            <a:off x="2037993" y="1848683"/>
            <a:ext cx="10554414" cy="1388745"/>
          </a:xfrm>
          <a:prstGeom prst="rect">
            <a:avLst/>
          </a:prstGeom>
          <a:noFill/>
        </p:spPr>
        <p:txBody>
          <a:bodyPr wrap="square" rtlCol="0" anchor="t"/>
          <a:lstStyle/>
          <a:p>
            <a:pPr marL="0" indent="0">
              <a:lnSpc>
                <a:spcPts val="5470"/>
              </a:lnSpc>
              <a:buNone/>
            </a:pPr>
            <a:r>
              <a:rPr lang="en-US" sz="4375" b="1" kern="0" spc="-131" dirty="0">
                <a:solidFill>
                  <a:srgbClr val="000000"/>
                </a:solidFill>
                <a:latin typeface="Inter" pitchFamily="34" charset="0"/>
                <a:ea typeface="Inter" pitchFamily="34" charset="-122"/>
                <a:cs typeface="Inter" pitchFamily="34" charset="-120"/>
              </a:rPr>
              <a:t>Preliminary Investigation: Exploring the Landscape of Email Threats</a:t>
            </a:r>
            <a:endParaRPr lang="en-US" sz="4375" dirty="0"/>
          </a:p>
        </p:txBody>
      </p:sp>
      <p:sp>
        <p:nvSpPr>
          <p:cNvPr id="7" name="Shape 4"/>
          <p:cNvSpPr/>
          <p:nvPr/>
        </p:nvSpPr>
        <p:spPr>
          <a:xfrm>
            <a:off x="2037993" y="3570684"/>
            <a:ext cx="3370064" cy="2810113"/>
          </a:xfrm>
          <a:prstGeom prst="roundRect">
            <a:avLst>
              <a:gd name="adj" fmla="val 3558"/>
            </a:avLst>
          </a:prstGeom>
          <a:solidFill>
            <a:srgbClr val="DADBF1"/>
          </a:solidFill>
          <a:ln w="13811">
            <a:solidFill>
              <a:srgbClr val="B5B7E3"/>
            </a:solidFill>
            <a:prstDash val="solid"/>
          </a:ln>
        </p:spPr>
      </p:sp>
      <p:sp>
        <p:nvSpPr>
          <p:cNvPr id="8" name="Text 5"/>
          <p:cNvSpPr/>
          <p:nvPr/>
        </p:nvSpPr>
        <p:spPr>
          <a:xfrm>
            <a:off x="2273975" y="3806666"/>
            <a:ext cx="2221944" cy="347186"/>
          </a:xfrm>
          <a:prstGeom prst="rect">
            <a:avLst/>
          </a:prstGeom>
          <a:noFill/>
        </p:spPr>
        <p:txBody>
          <a:bodyPr wrap="none" rtlCol="0" anchor="t"/>
          <a:lstStyle/>
          <a:p>
            <a:pPr marL="0" indent="0">
              <a:lnSpc>
                <a:spcPts val="2735"/>
              </a:lnSpc>
              <a:buNone/>
            </a:pPr>
            <a:r>
              <a:rPr lang="en-US" sz="2185" b="1" kern="0" spc="-66" dirty="0">
                <a:solidFill>
                  <a:srgbClr val="272525"/>
                </a:solidFill>
                <a:latin typeface="Inter" pitchFamily="34" charset="0"/>
                <a:ea typeface="Inter" pitchFamily="34" charset="-122"/>
                <a:cs typeface="Inter" pitchFamily="34" charset="-120"/>
              </a:rPr>
              <a:t>Malware Attacks</a:t>
            </a:r>
            <a:endParaRPr lang="en-US" sz="2185" dirty="0"/>
          </a:p>
        </p:txBody>
      </p:sp>
      <p:sp>
        <p:nvSpPr>
          <p:cNvPr id="9" name="Text 6"/>
          <p:cNvSpPr/>
          <p:nvPr/>
        </p:nvSpPr>
        <p:spPr>
          <a:xfrm>
            <a:off x="2273975" y="4376023"/>
            <a:ext cx="2898100"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Exploration of malware-based email threats and their potential impact.</a:t>
            </a:r>
            <a:endParaRPr lang="en-US" sz="1750" dirty="0"/>
          </a:p>
        </p:txBody>
      </p:sp>
      <p:sp>
        <p:nvSpPr>
          <p:cNvPr id="10" name="Shape 7"/>
          <p:cNvSpPr/>
          <p:nvPr/>
        </p:nvSpPr>
        <p:spPr>
          <a:xfrm>
            <a:off x="5630228" y="3570684"/>
            <a:ext cx="3370064" cy="2810113"/>
          </a:xfrm>
          <a:prstGeom prst="roundRect">
            <a:avLst>
              <a:gd name="adj" fmla="val 3558"/>
            </a:avLst>
          </a:prstGeom>
          <a:solidFill>
            <a:srgbClr val="DADBF1"/>
          </a:solidFill>
          <a:ln w="13811">
            <a:solidFill>
              <a:srgbClr val="B5B7E3"/>
            </a:solidFill>
            <a:prstDash val="solid"/>
          </a:ln>
        </p:spPr>
      </p:sp>
      <p:sp>
        <p:nvSpPr>
          <p:cNvPr id="11" name="Text 8"/>
          <p:cNvSpPr/>
          <p:nvPr/>
        </p:nvSpPr>
        <p:spPr>
          <a:xfrm>
            <a:off x="5866209" y="3806666"/>
            <a:ext cx="2357080" cy="347186"/>
          </a:xfrm>
          <a:prstGeom prst="rect">
            <a:avLst/>
          </a:prstGeom>
          <a:noFill/>
        </p:spPr>
        <p:txBody>
          <a:bodyPr wrap="none" rtlCol="0" anchor="t"/>
          <a:lstStyle/>
          <a:p>
            <a:pPr marL="0" indent="0">
              <a:lnSpc>
                <a:spcPts val="2735"/>
              </a:lnSpc>
              <a:buNone/>
            </a:pPr>
            <a:r>
              <a:rPr lang="en-US" sz="2185" b="1" kern="0" spc="-66" dirty="0">
                <a:solidFill>
                  <a:srgbClr val="272525"/>
                </a:solidFill>
                <a:latin typeface="Inter" pitchFamily="34" charset="0"/>
                <a:ea typeface="Inter" pitchFamily="34" charset="-122"/>
                <a:cs typeface="Inter" pitchFamily="34" charset="-120"/>
              </a:rPr>
              <a:t>Social Engineering</a:t>
            </a:r>
            <a:endParaRPr lang="en-US" sz="2185" dirty="0"/>
          </a:p>
        </p:txBody>
      </p:sp>
      <p:sp>
        <p:nvSpPr>
          <p:cNvPr id="12" name="Text 9"/>
          <p:cNvSpPr/>
          <p:nvPr/>
        </p:nvSpPr>
        <p:spPr>
          <a:xfrm>
            <a:off x="5866209" y="4376023"/>
            <a:ext cx="2898100"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Analysis of social engineering tactics employed in phishing emails.</a:t>
            </a:r>
            <a:endParaRPr lang="en-US" sz="1750" dirty="0"/>
          </a:p>
        </p:txBody>
      </p:sp>
      <p:sp>
        <p:nvSpPr>
          <p:cNvPr id="13" name="Shape 10"/>
          <p:cNvSpPr/>
          <p:nvPr/>
        </p:nvSpPr>
        <p:spPr>
          <a:xfrm>
            <a:off x="9222462" y="3570684"/>
            <a:ext cx="3370064" cy="2810113"/>
          </a:xfrm>
          <a:prstGeom prst="roundRect">
            <a:avLst>
              <a:gd name="adj" fmla="val 3558"/>
            </a:avLst>
          </a:prstGeom>
          <a:solidFill>
            <a:srgbClr val="DADBF1"/>
          </a:solidFill>
          <a:ln w="13811">
            <a:solidFill>
              <a:srgbClr val="B5B7E3"/>
            </a:solidFill>
            <a:prstDash val="solid"/>
          </a:ln>
        </p:spPr>
      </p:sp>
      <p:sp>
        <p:nvSpPr>
          <p:cNvPr id="14" name="Text 11"/>
          <p:cNvSpPr/>
          <p:nvPr/>
        </p:nvSpPr>
        <p:spPr>
          <a:xfrm>
            <a:off x="9458444" y="3806666"/>
            <a:ext cx="2898100" cy="694373"/>
          </a:xfrm>
          <a:prstGeom prst="rect">
            <a:avLst/>
          </a:prstGeom>
          <a:noFill/>
        </p:spPr>
        <p:txBody>
          <a:bodyPr wrap="square" rtlCol="0" anchor="t"/>
          <a:lstStyle/>
          <a:p>
            <a:pPr marL="0" indent="0">
              <a:lnSpc>
                <a:spcPts val="2735"/>
              </a:lnSpc>
              <a:buNone/>
            </a:pPr>
            <a:r>
              <a:rPr lang="en-US" sz="2185" b="1" kern="0" spc="-66" dirty="0">
                <a:solidFill>
                  <a:srgbClr val="272525"/>
                </a:solidFill>
                <a:latin typeface="Inter" pitchFamily="34" charset="0"/>
                <a:ea typeface="Inter" pitchFamily="34" charset="-122"/>
                <a:cs typeface="Inter" pitchFamily="34" charset="-120"/>
              </a:rPr>
              <a:t>Impersonation Threats</a:t>
            </a:r>
            <a:endParaRPr lang="en-US" sz="2185" dirty="0"/>
          </a:p>
        </p:txBody>
      </p:sp>
      <p:sp>
        <p:nvSpPr>
          <p:cNvPr id="15" name="Text 12"/>
          <p:cNvSpPr/>
          <p:nvPr/>
        </p:nvSpPr>
        <p:spPr>
          <a:xfrm>
            <a:off x="9458444" y="4723209"/>
            <a:ext cx="2898100"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Identification and examination of impersonation-based email impersonation.</a:t>
            </a:r>
            <a:endParaRPr lang="en-US" sz="1750" dirty="0"/>
          </a:p>
        </p:txBody>
      </p:sp>
      <p:pic>
        <p:nvPicPr>
          <p:cNvPr id="16" name="Image 1" descr="preencoded.png">
            <a:hlinkClick r:id="rId2"/>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sp>
        <p:nvSpPr>
          <p:cNvPr id="4" name="Text 2"/>
          <p:cNvSpPr/>
          <p:nvPr/>
        </p:nvSpPr>
        <p:spPr>
          <a:xfrm>
            <a:off x="2037993" y="2191941"/>
            <a:ext cx="10554414" cy="1388745"/>
          </a:xfrm>
          <a:prstGeom prst="rect">
            <a:avLst/>
          </a:prstGeom>
          <a:noFill/>
        </p:spPr>
        <p:txBody>
          <a:bodyPr wrap="square" rtlCol="0" anchor="t"/>
          <a:lstStyle/>
          <a:p>
            <a:pPr marL="0" indent="0">
              <a:lnSpc>
                <a:spcPts val="5470"/>
              </a:lnSpc>
              <a:buNone/>
            </a:pPr>
            <a:r>
              <a:rPr lang="en-US" sz="4375" b="1" kern="0" spc="-131" dirty="0">
                <a:solidFill>
                  <a:srgbClr val="000000"/>
                </a:solidFill>
                <a:latin typeface="Inter" pitchFamily="34" charset="0"/>
                <a:ea typeface="Inter" pitchFamily="34" charset="-122"/>
                <a:cs typeface="Inter" pitchFamily="34" charset="-120"/>
              </a:rPr>
              <a:t>Literature Review: Insights from Research Papers and Base Articles</a:t>
            </a:r>
            <a:endParaRPr lang="en-US" sz="4375" dirty="0"/>
          </a:p>
        </p:txBody>
      </p:sp>
      <p:sp>
        <p:nvSpPr>
          <p:cNvPr id="5" name="Shape 3"/>
          <p:cNvSpPr/>
          <p:nvPr/>
        </p:nvSpPr>
        <p:spPr>
          <a:xfrm>
            <a:off x="2037993" y="4025027"/>
            <a:ext cx="10554414" cy="2012633"/>
          </a:xfrm>
          <a:prstGeom prst="roundRect">
            <a:avLst>
              <a:gd name="adj" fmla="val 4968"/>
            </a:avLst>
          </a:prstGeom>
          <a:noFill/>
          <a:ln w="13811">
            <a:solidFill>
              <a:srgbClr val="000000">
                <a:alpha val="8000"/>
              </a:srgbClr>
            </a:solidFill>
            <a:prstDash val="solid"/>
          </a:ln>
        </p:spPr>
      </p:sp>
      <p:sp>
        <p:nvSpPr>
          <p:cNvPr id="6" name="Shape 4"/>
          <p:cNvSpPr/>
          <p:nvPr/>
        </p:nvSpPr>
        <p:spPr>
          <a:xfrm>
            <a:off x="2051804" y="4038838"/>
            <a:ext cx="10526792" cy="992505"/>
          </a:xfrm>
          <a:prstGeom prst="rect">
            <a:avLst/>
          </a:prstGeom>
          <a:solidFill>
            <a:srgbClr val="FFFFFF">
              <a:alpha val="4000"/>
            </a:srgbClr>
          </a:solidFill>
        </p:spPr>
      </p:sp>
      <p:sp>
        <p:nvSpPr>
          <p:cNvPr id="7" name="Text 5"/>
          <p:cNvSpPr/>
          <p:nvPr/>
        </p:nvSpPr>
        <p:spPr>
          <a:xfrm>
            <a:off x="2273975" y="4179689"/>
            <a:ext cx="4815245" cy="355402"/>
          </a:xfrm>
          <a:prstGeom prst="rect">
            <a:avLst/>
          </a:prstGeom>
          <a:noFill/>
        </p:spPr>
        <p:txBody>
          <a:bodyPr wrap="non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Key Findings</a:t>
            </a:r>
            <a:endParaRPr lang="en-US" sz="1750" dirty="0"/>
          </a:p>
        </p:txBody>
      </p:sp>
      <p:sp>
        <p:nvSpPr>
          <p:cNvPr id="8" name="Text 6"/>
          <p:cNvSpPr/>
          <p:nvPr/>
        </p:nvSpPr>
        <p:spPr>
          <a:xfrm>
            <a:off x="7541181" y="4179689"/>
            <a:ext cx="4815245"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Identifies significant research findings in the domain of email security and machine learning.</a:t>
            </a:r>
            <a:endParaRPr lang="en-US" sz="1750" dirty="0"/>
          </a:p>
        </p:txBody>
      </p:sp>
      <p:sp>
        <p:nvSpPr>
          <p:cNvPr id="9" name="Shape 7"/>
          <p:cNvSpPr/>
          <p:nvPr/>
        </p:nvSpPr>
        <p:spPr>
          <a:xfrm>
            <a:off x="2051804" y="5031343"/>
            <a:ext cx="10526792" cy="992505"/>
          </a:xfrm>
          <a:prstGeom prst="rect">
            <a:avLst/>
          </a:prstGeom>
          <a:solidFill>
            <a:srgbClr val="000000">
              <a:alpha val="4000"/>
            </a:srgbClr>
          </a:solidFill>
        </p:spPr>
      </p:sp>
      <p:sp>
        <p:nvSpPr>
          <p:cNvPr id="10" name="Text 8"/>
          <p:cNvSpPr/>
          <p:nvPr/>
        </p:nvSpPr>
        <p:spPr>
          <a:xfrm>
            <a:off x="2273975" y="5172194"/>
            <a:ext cx="4815245" cy="355402"/>
          </a:xfrm>
          <a:prstGeom prst="rect">
            <a:avLst/>
          </a:prstGeom>
          <a:noFill/>
        </p:spPr>
        <p:txBody>
          <a:bodyPr wrap="non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Knowledge Gap</a:t>
            </a:r>
            <a:endParaRPr lang="en-US" sz="1750" dirty="0"/>
          </a:p>
        </p:txBody>
      </p:sp>
      <p:sp>
        <p:nvSpPr>
          <p:cNvPr id="11" name="Text 9"/>
          <p:cNvSpPr/>
          <p:nvPr/>
        </p:nvSpPr>
        <p:spPr>
          <a:xfrm>
            <a:off x="7541181" y="5172194"/>
            <a:ext cx="4815245"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Inter" pitchFamily="34" charset="0"/>
                <a:ea typeface="Inter" pitchFamily="34" charset="-122"/>
                <a:cs typeface="Inter" pitchFamily="34" charset="-120"/>
              </a:rPr>
              <a:t>Evaluates the existing knowledge gap and areas for further research and development.</a:t>
            </a:r>
            <a:endParaRPr lang="en-US" sz="1750" dirty="0"/>
          </a:p>
        </p:txBody>
      </p:sp>
      <p:pic>
        <p:nvPicPr>
          <p:cNvPr id="12" name="Image 0" descr="preencoded.png">
            <a:hlinkClick r:id="rId1"/>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33199" y="2706648"/>
            <a:ext cx="7477601" cy="2083118"/>
          </a:xfrm>
          <a:prstGeom prst="rect">
            <a:avLst/>
          </a:prstGeom>
          <a:noFill/>
        </p:spPr>
        <p:txBody>
          <a:bodyPr wrap="square" rtlCol="0" anchor="t"/>
          <a:lstStyle/>
          <a:p>
            <a:pPr marL="0" indent="0">
              <a:lnSpc>
                <a:spcPts val="5470"/>
              </a:lnSpc>
              <a:buNone/>
            </a:pPr>
            <a:r>
              <a:rPr lang="en-US" sz="4375" b="1" kern="0" spc="-131" dirty="0">
                <a:solidFill>
                  <a:srgbClr val="000000"/>
                </a:solidFill>
                <a:latin typeface="Inter" pitchFamily="34" charset="0"/>
                <a:ea typeface="Inter" pitchFamily="34" charset="-122"/>
                <a:cs typeface="Inter" pitchFamily="34" charset="-120"/>
              </a:rPr>
              <a:t>Feasibility Study: Assessing the Viability of Machine Learning in Email Security</a:t>
            </a:r>
            <a:endParaRPr lang="en-US" sz="4375" dirty="0"/>
          </a:p>
        </p:txBody>
      </p:sp>
      <p:pic>
        <p:nvPicPr>
          <p:cNvPr id="6" name="Image 1" descr="preencoded.png"/>
          <p:cNvPicPr>
            <a:picLocks noChangeAspect="1"/>
          </p:cNvPicPr>
          <p:nvPr/>
        </p:nvPicPr>
        <p:blipFill>
          <a:blip r:embed="rId2"/>
          <a:stretch>
            <a:fillRect/>
          </a:stretch>
        </p:blipFill>
        <p:spPr>
          <a:xfrm>
            <a:off x="860941" y="5232797"/>
            <a:ext cx="124897" cy="166568"/>
          </a:xfrm>
          <a:prstGeom prst="rect">
            <a:avLst/>
          </a:prstGeom>
        </p:spPr>
      </p:pic>
      <p:sp>
        <p:nvSpPr>
          <p:cNvPr id="7" name="Text 3"/>
          <p:cNvSpPr/>
          <p:nvPr/>
        </p:nvSpPr>
        <p:spPr>
          <a:xfrm>
            <a:off x="1166455" y="5123021"/>
            <a:ext cx="7144345" cy="399812"/>
          </a:xfrm>
          <a:prstGeom prst="rect">
            <a:avLst/>
          </a:prstGeom>
          <a:noFill/>
        </p:spPr>
        <p:txBody>
          <a:bodyPr wrap="none" rtlCol="0" anchor="t"/>
          <a:lstStyle/>
          <a:p>
            <a:pPr marL="0" indent="0">
              <a:lnSpc>
                <a:spcPts val="3150"/>
              </a:lnSpc>
              <a:buNone/>
            </a:pPr>
            <a:r>
              <a:rPr lang="en-US" sz="1750" kern="0" spc="-35" dirty="0">
                <a:solidFill>
                  <a:srgbClr val="272525"/>
                </a:solidFill>
                <a:latin typeface="Inter" pitchFamily="34" charset="0"/>
                <a:ea typeface="Inter" pitchFamily="34" charset="-122"/>
                <a:cs typeface="Inter" pitchFamily="34" charset="-120"/>
              </a:rPr>
              <a:t>Viability Assessment</a:t>
            </a:r>
            <a:endParaRPr lang="en-US" sz="1750" dirty="0"/>
          </a:p>
        </p:txBody>
      </p:sp>
      <p:pic>
        <p:nvPicPr>
          <p:cNvPr id="8"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lang="en-US"/>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3502</Words>
  <Application>WPS Presentation</Application>
  <PresentationFormat>On-screen Show (16:9)</PresentationFormat>
  <Paragraphs>163</Paragraphs>
  <Slides>18</Slides>
  <Notes>11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18</vt:i4>
      </vt:variant>
    </vt:vector>
  </HeadingPairs>
  <TitlesOfParts>
    <vt:vector size="30" baseType="lpstr">
      <vt:lpstr>Arial</vt:lpstr>
      <vt:lpstr>SimSun</vt:lpstr>
      <vt:lpstr>Wingdings</vt:lpstr>
      <vt:lpstr>Inter</vt:lpstr>
      <vt:lpstr>Segoe Print</vt:lpstr>
      <vt:lpstr>Inter</vt:lpstr>
      <vt:lpstr>Inter</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WPS_1673329074</cp:lastModifiedBy>
  <cp:revision>7</cp:revision>
  <dcterms:created xsi:type="dcterms:W3CDTF">2023-12-02T22:27:00Z</dcterms:created>
  <dcterms:modified xsi:type="dcterms:W3CDTF">2023-12-02T22:46:49Z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838FB8BB66CB43D9BCDDD0D2D25FC050_13</vt:lpwstr>
  </property>
  <property fmtid="{D5CDD505-2E9C-101B-9397-08002B2CF9AE}" pid="3" name="KSOProductBuildVer">
    <vt:lpwstr>1033-12.2.0.13306</vt:lpwstr>
  </property>
</Properties>
</file>